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26"/>
  </p:notesMasterIdLst>
  <p:handoutMasterIdLst>
    <p:handoutMasterId r:id="rId27"/>
  </p:handoutMasterIdLst>
  <p:sldIdLst>
    <p:sldId id="256" r:id="rId2"/>
    <p:sldId id="292" r:id="rId3"/>
    <p:sldId id="268" r:id="rId4"/>
    <p:sldId id="275" r:id="rId5"/>
    <p:sldId id="302" r:id="rId6"/>
    <p:sldId id="303" r:id="rId7"/>
    <p:sldId id="304" r:id="rId8"/>
    <p:sldId id="274" r:id="rId9"/>
    <p:sldId id="271" r:id="rId10"/>
    <p:sldId id="272" r:id="rId11"/>
    <p:sldId id="273" r:id="rId12"/>
    <p:sldId id="281" r:id="rId13"/>
    <p:sldId id="285" r:id="rId14"/>
    <p:sldId id="277" r:id="rId15"/>
    <p:sldId id="296" r:id="rId16"/>
    <p:sldId id="297" r:id="rId17"/>
    <p:sldId id="291" r:id="rId18"/>
    <p:sldId id="289" r:id="rId19"/>
    <p:sldId id="282" r:id="rId20"/>
    <p:sldId id="286" r:id="rId21"/>
    <p:sldId id="287" r:id="rId22"/>
    <p:sldId id="298" r:id="rId23"/>
    <p:sldId id="299" r:id="rId24"/>
    <p:sldId id="261" r:id="rId2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Папа Пётр" initials="ПП"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00"/>
    <p:restoredTop sz="94600"/>
  </p:normalViewPr>
  <p:slideViewPr>
    <p:cSldViewPr>
      <p:cViewPr>
        <p:scale>
          <a:sx n="60" d="100"/>
          <a:sy n="60" d="100"/>
        </p:scale>
        <p:origin x="-1638" y="-2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9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5734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ru-RU"/>
          </a:p>
        </p:txBody>
      </p:sp>
      <p:sp>
        <p:nvSpPr>
          <p:cNvPr id="5734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5734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0B16D4E-129B-41AE-AB31-6F207AD14089}" type="slidenum">
              <a:rPr lang="ru-RU"/>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583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ru-RU"/>
          </a:p>
        </p:txBody>
      </p:sp>
      <p:sp>
        <p:nvSpPr>
          <p:cNvPr id="583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83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p>
        </p:txBody>
      </p:sp>
      <p:sp>
        <p:nvSpPr>
          <p:cNvPr id="583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583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7854BF6-F049-4BC1-BFDB-745A14D9E6E9}"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n-ea"/>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mn-ea"/>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mn-ea"/>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mn-ea"/>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C48B24-1BD0-45FE-B535-6AB318D2D0EE}" type="slidenum">
              <a:rPr lang="ru-RU"/>
              <a:pPr/>
              <a:t>1</a:t>
            </a:fld>
            <a:endParaRPr lang="ru-RU"/>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47854BF6-F049-4BC1-BFDB-745A14D9E6E9}"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7C9FC68D-C436-4E85-BF79-9930F1E56256}" type="slidenum">
              <a:rPr lang="ru-RU"/>
              <a:pPr/>
              <a:t>15</a:t>
            </a:fld>
            <a:endParaRPr lang="ru-RU"/>
          </a:p>
        </p:txBody>
      </p:sp>
      <p:sp>
        <p:nvSpPr>
          <p:cNvPr id="5632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6322" name="Rectangle 2"/>
          <p:cNvSpPr txBox="1">
            <a:spLocks noGrp="1" noChangeArrowheads="1"/>
          </p:cNvSpPr>
          <p:nvPr>
            <p:ph type="body" idx="1"/>
          </p:nvPr>
        </p:nvSpPr>
        <p:spPr bwMode="auto">
          <a:xfrm>
            <a:off x="685800" y="4343400"/>
            <a:ext cx="5486400" cy="4114800"/>
          </a:xfrm>
          <a:prstGeom prst="rect">
            <a:avLst/>
          </a:prstGeom>
          <a:noFill/>
          <a:ln>
            <a:round/>
            <a:headEnd/>
            <a:tailEnd/>
          </a:ln>
        </p:spPr>
        <p:txBody>
          <a:bodyPr wrap="none" anchor="ct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CED19FE-A843-4170-893B-AB8BE1B0D4C4}" type="slidenum">
              <a:rPr lang="ru-RU" smtClean="0"/>
              <a:pPr/>
              <a:t>17</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7854BF6-F049-4BC1-BFDB-745A14D9E6E9}" type="slidenum">
              <a:rPr lang="ru-RU" smtClean="0"/>
              <a:pPr/>
              <a:t>18</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7C9FC68D-C436-4E85-BF79-9930F1E56256}" type="slidenum">
              <a:rPr lang="ru-RU"/>
              <a:pPr/>
              <a:t>21</a:t>
            </a:fld>
            <a:endParaRPr lang="ru-RU"/>
          </a:p>
        </p:txBody>
      </p:sp>
      <p:sp>
        <p:nvSpPr>
          <p:cNvPr id="5632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6322" name="Rectangle 2"/>
          <p:cNvSpPr txBox="1">
            <a:spLocks noGrp="1" noChangeArrowheads="1"/>
          </p:cNvSpPr>
          <p:nvPr>
            <p:ph type="body" idx="1"/>
          </p:nvPr>
        </p:nvSpPr>
        <p:spPr bwMode="auto">
          <a:xfrm>
            <a:off x="685800" y="4343400"/>
            <a:ext cx="5486400" cy="4114800"/>
          </a:xfrm>
          <a:prstGeom prst="rect">
            <a:avLst/>
          </a:prstGeom>
          <a:noFill/>
          <a:ln>
            <a:round/>
            <a:headEnd/>
            <a:tailEnd/>
          </a:ln>
        </p:spPr>
        <p:txBody>
          <a:bodyPr wrap="none" anchor="ct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B8FD52F0-C177-4E41-B9F6-2525CD1FEBB7}"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C32DE8C4-73CE-480F-B884-A26132559EC2}"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54CB14CA-4755-4807-B7DD-00F72F7AE09B}"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C0655AA0-BF32-471A-9BA6-53E72E11935E}"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ADDE9EF3-7D77-4825-8033-D90BAE570759}"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D4730D5-11F6-48A7-8383-47F78005CEB7}"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1F417A-066A-422C-A802-6758C203757A}"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9318C73-AB21-4419-98C5-41E44AECB844}"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C3659AC7-0B76-41F7-9937-17131FB5668F}"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ECC2A8A-3ACC-4315-B31A-4EC39BAF72A6}"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C8FD40-24E2-49F5-9B2D-5393619B5413}"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57211EA-4D6B-4BFA-95CA-FAB8DFE8FED2}"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fade/>
  </p:transition>
  <p:timing>
    <p:tnLst>
      <p:par>
        <p:cTn id="1" dur="indefinite" restart="never" nodeType="tmRoot"/>
      </p:par>
    </p:tnLst>
  </p:timing>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edufuture.biz/index.php?title=%D0%A4%D0%B0%D0%B9%D0%BB:24-10-52.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edufuture.biz/index.php?title=%D0%A4%D0%B0%D0%B9%D0%BB:24-10-53.jp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edufuture.biz/index.php?title=%D0%A4%D0%B0%D0%B9%D0%BB:24-10-54.jp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7.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hyperlink" Target="https://en.wikipedia.org/wiki/Shchi" TargetMode="External"/><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hyperlink" Target="https://en.wikipedia.org/wiki/Sorrel_soup" TargetMode="External"/><Relationship Id="rId5" Type="http://schemas.openxmlformats.org/officeDocument/2006/relationships/image" Target="../media/image20.jpeg"/><Relationship Id="rId10" Type="http://schemas.openxmlformats.org/officeDocument/2006/relationships/hyperlink" Target="https://en.wikipedia.org/wiki/Sorrel" TargetMode="External"/><Relationship Id="rId4" Type="http://schemas.openxmlformats.org/officeDocument/2006/relationships/image" Target="../media/image19.jpeg"/><Relationship Id="rId9" Type="http://schemas.openxmlformats.org/officeDocument/2006/relationships/image" Target="../media/image24.jpeg"/></Relationships>
</file>

<file path=ppt/slides/_rels/slide18.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hyperlink" Target="http://edufuture.biz/index.php?title=Spotlight_on_Russia" TargetMode="External"/><Relationship Id="rId7"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30.jpeg"/></Relationships>
</file>

<file path=ppt/slides/_rels/slide19.xml.rels><?xml version="1.0" encoding="UTF-8" standalone="yes"?>
<Relationships xmlns="http://schemas.openxmlformats.org/package/2006/relationships"><Relationship Id="rId2" Type="http://schemas.openxmlformats.org/officeDocument/2006/relationships/hyperlink" Target="http://edufuture.biz/index.php?title=The_Article_(%D0%90%D1%80%D1%82%D0%B8%D0%BA%D0%BB%D1%8C)"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7.gif"/></Relationships>
</file>

<file path=ppt/slides/_rels/slide22.xml.rels><?xml version="1.0" encoding="UTF-8" standalone="yes"?>
<Relationships xmlns="http://schemas.openxmlformats.org/package/2006/relationships"><Relationship Id="rId2" Type="http://schemas.openxmlformats.org/officeDocument/2006/relationships/hyperlink" Target="http://edufuture.biz/index.php?title=New_York,_New_Yor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hyperlink" Target="http://www.roadfood....0/carnegie-deli" TargetMode="External"/><Relationship Id="rId13" Type="http://schemas.openxmlformats.org/officeDocument/2006/relationships/hyperlink" Target="http://en.wikipedia.org/wiki/Blintz" TargetMode="External"/><Relationship Id="rId3" Type="http://schemas.openxmlformats.org/officeDocument/2006/relationships/hyperlink" Target="http://www.wookieehut.com/" TargetMode="External"/><Relationship Id="rId7" Type="http://schemas.openxmlformats.org/officeDocument/2006/relationships/hyperlink" Target="http://www.howstuffworks.com/question298.htm" TargetMode="External"/><Relationship Id="rId12" Type="http://schemas.openxmlformats.org/officeDocument/2006/relationships/hyperlink" Target="http://en.wikipedia.org/wiki/Pelmeni" TargetMode="External"/><Relationship Id="rId2" Type="http://schemas.openxmlformats.org/officeDocument/2006/relationships/hyperlink" Target="http://www.championstamp.com/" TargetMode="External"/><Relationship Id="rId16" Type="http://schemas.openxmlformats.org/officeDocument/2006/relationships/hyperlink" Target="http://en.wikipedia.org/wiki/Beef_Stroganoff" TargetMode="External"/><Relationship Id="rId1" Type="http://schemas.openxmlformats.org/officeDocument/2006/relationships/slideLayout" Target="../slideLayouts/slideLayout2.xml"/><Relationship Id="rId6" Type="http://schemas.openxmlformats.org/officeDocument/2006/relationships/hyperlink" Target="http://en.wikipedia.org/wiki/Carnegie_Deli" TargetMode="External"/><Relationship Id="rId11" Type="http://schemas.openxmlformats.org/officeDocument/2006/relationships/hyperlink" Target="http://www.waytoruss...ussianfood.html/" TargetMode="External"/><Relationship Id="rId5" Type="http://schemas.openxmlformats.org/officeDocument/2006/relationships/hyperlink" Target="http://www.carnegiedeli.com/" TargetMode="External"/><Relationship Id="rId15" Type="http://schemas.openxmlformats.org/officeDocument/2006/relationships/hyperlink" Target="http://en.wikipedia.org/wiki/Shashlik" TargetMode="External"/><Relationship Id="rId10" Type="http://schemas.openxmlformats.org/officeDocument/2006/relationships/hyperlink" Target="http://helpguide.org/" TargetMode="External"/><Relationship Id="rId4" Type="http://schemas.openxmlformats.org/officeDocument/2006/relationships/hyperlink" Target="http://www.americanfoodsgroup.com/" TargetMode="External"/><Relationship Id="rId9" Type="http://schemas.openxmlformats.org/officeDocument/2006/relationships/hyperlink" Target="http://www.artipot.c...of-fastfood.htm/" TargetMode="External"/><Relationship Id="rId14" Type="http://schemas.openxmlformats.org/officeDocument/2006/relationships/hyperlink" Target="http://en.wikipedia.org/wiki/Borsch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30000"/>
                <a:satMod val="455000"/>
              </a:schemeClr>
              <a:schemeClr val="bg2">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56323" name="Rectangle 3"/>
          <p:cNvSpPr>
            <a:spLocks noGrp="1" noChangeArrowheads="1"/>
          </p:cNvSpPr>
          <p:nvPr>
            <p:ph type="subTitle" idx="1"/>
          </p:nvPr>
        </p:nvSpPr>
        <p:spPr>
          <a:xfrm>
            <a:off x="428596" y="857232"/>
            <a:ext cx="8320102" cy="2571768"/>
          </a:xfrm>
          <a:ln w="3175">
            <a:solidFill>
              <a:schemeClr val="accent5">
                <a:lumMod val="75000"/>
              </a:schemeClr>
            </a:solidFill>
          </a:ln>
          <a:effectLst>
            <a:glow rad="228600">
              <a:schemeClr val="accent5">
                <a:satMod val="175000"/>
                <a:alpha val="40000"/>
              </a:schemeClr>
            </a:glow>
          </a:effectLst>
        </p:spPr>
        <p:txBody>
          <a:bodyPr>
            <a:scene3d>
              <a:camera prst="orthographicFront"/>
              <a:lightRig rig="sunset" dir="t"/>
            </a:scene3d>
            <a:sp3d extrusionH="57150" contourW="44450" prstMaterial="translucentPowder">
              <a:bevelT w="38100" h="38100" prst="slope"/>
              <a:extrusionClr>
                <a:srgbClr val="0000FF"/>
              </a:extrusionClr>
              <a:contourClr>
                <a:srgbClr val="0070C0"/>
              </a:contourClr>
            </a:sp3d>
          </a:bodyPr>
          <a:lstStyle/>
          <a:p>
            <a:pPr algn="ctr"/>
            <a:r>
              <a:rPr lang="nl-NL" sz="3200" dirty="0" smtClean="0">
                <a:solidFill>
                  <a:srgbClr val="0000FF"/>
                </a:solidFill>
              </a:rPr>
              <a:t>   </a:t>
            </a:r>
            <a:r>
              <a:rPr lang="nl-NL" sz="3600" b="1" dirty="0" smtClean="0">
                <a:solidFill>
                  <a:srgbClr val="0000FF"/>
                </a:solidFill>
              </a:rPr>
              <a:t>Unit 1</a:t>
            </a:r>
            <a:r>
              <a:rPr lang="en-US" sz="3600" b="1" dirty="0" smtClean="0">
                <a:solidFill>
                  <a:srgbClr val="0000FF"/>
                </a:solidFill>
                <a:latin typeface="Times New Roman" pitchFamily="18" charset="0"/>
              </a:rPr>
              <a:t>Welcome to New  York</a:t>
            </a:r>
            <a:r>
              <a:rPr lang="ru-RU" sz="3600" b="1" dirty="0" smtClean="0">
                <a:solidFill>
                  <a:srgbClr val="0000FF"/>
                </a:solidFill>
                <a:latin typeface="Times New Roman" pitchFamily="18" charset="0"/>
              </a:rPr>
              <a:t/>
            </a:r>
            <a:br>
              <a:rPr lang="ru-RU" sz="3600" b="1" dirty="0" smtClean="0">
                <a:solidFill>
                  <a:srgbClr val="0000FF"/>
                </a:solidFill>
                <a:latin typeface="Times New Roman" pitchFamily="18" charset="0"/>
              </a:rPr>
            </a:br>
            <a:r>
              <a:rPr lang="en-US" sz="3600" b="1" dirty="0" smtClean="0">
                <a:solidFill>
                  <a:srgbClr val="0000FF"/>
                </a:solidFill>
                <a:latin typeface="Times New Roman" pitchFamily="18" charset="0"/>
              </a:rPr>
              <a:t> Lesson 10-11 </a:t>
            </a:r>
          </a:p>
          <a:p>
            <a:pPr algn="ctr"/>
            <a:r>
              <a:rPr lang="en-US" sz="3600" b="1" dirty="0" smtClean="0">
                <a:solidFill>
                  <a:srgbClr val="0000FF"/>
                </a:solidFill>
                <a:latin typeface="Times New Roman" pitchFamily="18" charset="0"/>
              </a:rPr>
              <a:t>“</a:t>
            </a:r>
            <a:r>
              <a:rPr lang="en-US" sz="3600" b="1" dirty="0" smtClean="0">
                <a:solidFill>
                  <a:srgbClr val="0000FF"/>
                </a:solidFill>
              </a:rPr>
              <a:t>Have you ever tried </a:t>
            </a:r>
            <a:r>
              <a:rPr lang="en-US" sz="3600" b="1" smtClean="0">
                <a:solidFill>
                  <a:srgbClr val="0000FF"/>
                </a:solidFill>
              </a:rPr>
              <a:t>blintzes</a:t>
            </a:r>
            <a:r>
              <a:rPr lang="en-US" sz="3600" b="1" smtClean="0">
                <a:solidFill>
                  <a:srgbClr val="0000FF"/>
                </a:solidFill>
              </a:rPr>
              <a:t>?”</a:t>
            </a:r>
            <a:endParaRPr lang="en-US" sz="3600" b="1" dirty="0" smtClean="0">
              <a:solidFill>
                <a:srgbClr val="0000FF"/>
              </a:solidFill>
            </a:endParaRPr>
          </a:p>
          <a:p>
            <a:pPr algn="ctr"/>
            <a:r>
              <a:rPr lang="ru-RU" sz="3600" b="1" dirty="0" smtClean="0">
                <a:solidFill>
                  <a:srgbClr val="0000FF"/>
                </a:solidFill>
              </a:rPr>
              <a:t> </a:t>
            </a:r>
            <a:r>
              <a:rPr lang="en-US" sz="3600" b="1" dirty="0" smtClean="0">
                <a:solidFill>
                  <a:srgbClr val="0000FF"/>
                </a:solidFill>
              </a:rPr>
              <a:t>For the 9</a:t>
            </a:r>
            <a:r>
              <a:rPr lang="en-US" sz="3600" b="1" baseline="30000" dirty="0" smtClean="0">
                <a:solidFill>
                  <a:srgbClr val="0000FF"/>
                </a:solidFill>
              </a:rPr>
              <a:t>th</a:t>
            </a:r>
            <a:r>
              <a:rPr lang="en-US" sz="3600" b="1" dirty="0" smtClean="0">
                <a:solidFill>
                  <a:srgbClr val="0000FF"/>
                </a:solidFill>
              </a:rPr>
              <a:t> form</a:t>
            </a:r>
            <a:endParaRPr lang="nl-NL" sz="3600" b="1" dirty="0">
              <a:solidFill>
                <a:srgbClr val="0000FF"/>
              </a:solidFill>
            </a:endParaRPr>
          </a:p>
        </p:txBody>
      </p:sp>
      <p:sp>
        <p:nvSpPr>
          <p:cNvPr id="4" name="Нижний колонтитул 3"/>
          <p:cNvSpPr>
            <a:spLocks noGrp="1"/>
          </p:cNvSpPr>
          <p:nvPr>
            <p:ph type="ftr" sz="quarter" idx="11"/>
          </p:nvPr>
        </p:nvSpPr>
        <p:spPr>
          <a:xfrm>
            <a:off x="5143504" y="4286256"/>
            <a:ext cx="2928958" cy="1285884"/>
          </a:xfrm>
        </p:spPr>
        <p:txBody>
          <a:bodyPr/>
          <a:lstStyle/>
          <a:p>
            <a:r>
              <a:rPr lang="ru-RU" sz="1800" dirty="0" smtClean="0">
                <a:solidFill>
                  <a:srgbClr val="0000FF"/>
                </a:solidFill>
              </a:rPr>
              <a:t>Гудкова Ирина Алексеевна, учитель английского языка МБОУ «АСОШ №2» п.Адамовка.</a:t>
            </a:r>
            <a:endParaRPr lang="ru-RU" sz="1800"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4000" dirty="0" smtClean="0">
                <a:solidFill>
                  <a:srgbClr val="6600FF"/>
                </a:solidFill>
              </a:rPr>
              <a:t>Have you ever tried blintzes?</a:t>
            </a:r>
            <a:r>
              <a:rPr lang="en-US" sz="3200" dirty="0" smtClean="0"/>
              <a:t/>
            </a:r>
            <a:br>
              <a:rPr lang="en-US" sz="3200" dirty="0" smtClean="0"/>
            </a:br>
            <a:endParaRPr lang="ru-RU" sz="2000" dirty="0"/>
          </a:p>
        </p:txBody>
      </p:sp>
      <p:pic>
        <p:nvPicPr>
          <p:cNvPr id="5122" name="Picture 2" descr="http://www.championstamp.com/Carnegie3.jpg"/>
          <p:cNvPicPr>
            <a:picLocks noChangeAspect="1" noChangeArrowheads="1"/>
          </p:cNvPicPr>
          <p:nvPr/>
        </p:nvPicPr>
        <p:blipFill>
          <a:blip r:embed="rId3" cstate="print"/>
          <a:srcRect/>
          <a:stretch>
            <a:fillRect/>
          </a:stretch>
        </p:blipFill>
        <p:spPr bwMode="auto">
          <a:xfrm>
            <a:off x="4572000" y="1071546"/>
            <a:ext cx="4278980" cy="27860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4" name="Picture 4" descr="http://www.wookieehut.com/nonfic/NYC_traveldiary/carnegie_restaurant.gif"/>
          <p:cNvPicPr>
            <a:picLocks noChangeAspect="1" noChangeArrowheads="1" noCrop="1"/>
          </p:cNvPicPr>
          <p:nvPr/>
        </p:nvPicPr>
        <p:blipFill>
          <a:blip r:embed="rId4" cstate="print"/>
          <a:srcRect/>
          <a:stretch>
            <a:fillRect/>
          </a:stretch>
        </p:blipFill>
        <p:spPr bwMode="auto">
          <a:xfrm>
            <a:off x="357158" y="3857628"/>
            <a:ext cx="4643470" cy="30003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457200"/>
            <a:ext cx="8345642" cy="841248"/>
          </a:xfrm>
        </p:spPr>
        <p:txBody>
          <a:bodyPr/>
          <a:lstStyle/>
          <a:p>
            <a:r>
              <a:rPr lang="en-US" sz="3600" dirty="0" smtClean="0">
                <a:solidFill>
                  <a:srgbClr val="0000FF"/>
                </a:solidFill>
              </a:rPr>
              <a:t>Have you ever tried blintzes?</a:t>
            </a:r>
            <a:endParaRPr lang="ru-RU" sz="3600" dirty="0">
              <a:solidFill>
                <a:srgbClr val="0000FF"/>
              </a:solidFill>
            </a:endParaRPr>
          </a:p>
        </p:txBody>
      </p:sp>
      <p:sp>
        <p:nvSpPr>
          <p:cNvPr id="4" name="Содержимое 3"/>
          <p:cNvSpPr>
            <a:spLocks noGrp="1"/>
          </p:cNvSpPr>
          <p:nvPr>
            <p:ph sz="half" idx="1"/>
          </p:nvPr>
        </p:nvSpPr>
        <p:spPr>
          <a:xfrm>
            <a:off x="714348" y="1447800"/>
            <a:ext cx="1316027" cy="5105400"/>
          </a:xfrm>
        </p:spPr>
        <p:txBody>
          <a:bodyPr/>
          <a:lstStyle/>
          <a:p>
            <a:r>
              <a:rPr lang="en-US" dirty="0" smtClean="0">
                <a:solidFill>
                  <a:srgbClr val="7030A0"/>
                </a:solidFill>
              </a:rPr>
              <a:t>[</a:t>
            </a:r>
            <a:r>
              <a:rPr lang="en-US" dirty="0" smtClean="0">
                <a:solidFill>
                  <a:srgbClr val="7030A0"/>
                </a:solidFill>
                <a:latin typeface="PhoneticTM"/>
                <a:cs typeface="Arial"/>
              </a:rPr>
              <a:t>S</a:t>
            </a:r>
            <a:r>
              <a:rPr lang="en-US" dirty="0" smtClean="0">
                <a:solidFill>
                  <a:srgbClr val="7030A0"/>
                </a:solidFill>
                <a:latin typeface="Arial"/>
                <a:cs typeface="Arial"/>
              </a:rPr>
              <a:t>]</a:t>
            </a:r>
            <a:endParaRPr lang="ru-RU" dirty="0" smtClean="0">
              <a:solidFill>
                <a:srgbClr val="7030A0"/>
              </a:solidFill>
              <a:latin typeface="Arial"/>
              <a:cs typeface="Arial"/>
            </a:endParaRPr>
          </a:p>
          <a:p>
            <a:r>
              <a:rPr lang="en-US" dirty="0" smtClean="0">
                <a:solidFill>
                  <a:srgbClr val="7030A0"/>
                </a:solidFill>
              </a:rPr>
              <a:t>[</a:t>
            </a:r>
            <a:r>
              <a:rPr lang="en-US" dirty="0" err="1" smtClean="0">
                <a:solidFill>
                  <a:srgbClr val="7030A0"/>
                </a:solidFill>
                <a:latin typeface="PhoneticTM"/>
                <a:cs typeface="Arial"/>
              </a:rPr>
              <a:t>i</a:t>
            </a:r>
            <a:r>
              <a:rPr lang="en-US" dirty="0" smtClean="0">
                <a:solidFill>
                  <a:srgbClr val="7030A0"/>
                </a:solidFill>
              </a:rPr>
              <a:t>]</a:t>
            </a:r>
          </a:p>
          <a:p>
            <a:r>
              <a:rPr lang="en-US" dirty="0" smtClean="0">
                <a:solidFill>
                  <a:srgbClr val="7030A0"/>
                </a:solidFill>
              </a:rPr>
              <a:t>[</a:t>
            </a:r>
            <a:r>
              <a:rPr lang="en-US" dirty="0" smtClean="0">
                <a:solidFill>
                  <a:srgbClr val="7030A0"/>
                </a:solidFill>
                <a:latin typeface="PhoneticTM"/>
              </a:rPr>
              <a:t>a:</a:t>
            </a:r>
            <a:r>
              <a:rPr lang="en-US" dirty="0" smtClean="0">
                <a:solidFill>
                  <a:srgbClr val="7030A0"/>
                </a:solidFill>
              </a:rPr>
              <a:t>]</a:t>
            </a:r>
          </a:p>
          <a:p>
            <a:r>
              <a:rPr lang="en-US" dirty="0" smtClean="0">
                <a:solidFill>
                  <a:srgbClr val="7030A0"/>
                </a:solidFill>
              </a:rPr>
              <a:t>[</a:t>
            </a:r>
            <a:r>
              <a:rPr lang="en-US" dirty="0" err="1" smtClean="0">
                <a:solidFill>
                  <a:srgbClr val="7030A0"/>
                </a:solidFill>
                <a:latin typeface="PhoneticTM"/>
                <a:cs typeface="Arial"/>
              </a:rPr>
              <a:t>ts</a:t>
            </a:r>
            <a:r>
              <a:rPr lang="en-US" dirty="0" smtClean="0">
                <a:solidFill>
                  <a:srgbClr val="7030A0"/>
                </a:solidFill>
              </a:rPr>
              <a:t>]</a:t>
            </a:r>
            <a:br>
              <a:rPr lang="en-US" dirty="0" smtClean="0">
                <a:solidFill>
                  <a:srgbClr val="7030A0"/>
                </a:solidFill>
              </a:rPr>
            </a:br>
            <a:endParaRPr lang="en-US" dirty="0" smtClean="0">
              <a:solidFill>
                <a:srgbClr val="7030A0"/>
              </a:solidFill>
            </a:endParaRPr>
          </a:p>
          <a:p>
            <a:r>
              <a:rPr lang="en-US" dirty="0" smtClean="0">
                <a:solidFill>
                  <a:srgbClr val="7030A0"/>
                </a:solidFill>
              </a:rPr>
              <a:t>[</a:t>
            </a:r>
            <a:r>
              <a:rPr lang="en-US" dirty="0" smtClean="0">
                <a:solidFill>
                  <a:srgbClr val="7030A0"/>
                </a:solidFill>
                <a:latin typeface="PhoneticTM"/>
              </a:rPr>
              <a:t>a</a:t>
            </a:r>
            <a:r>
              <a:rPr lang="en-US" dirty="0" smtClean="0">
                <a:solidFill>
                  <a:srgbClr val="7030A0"/>
                </a:solidFill>
              </a:rPr>
              <a:t>]</a:t>
            </a:r>
            <a:endParaRPr lang="ru-RU" dirty="0" smtClean="0">
              <a:solidFill>
                <a:srgbClr val="7030A0"/>
              </a:solidFill>
            </a:endParaRPr>
          </a:p>
        </p:txBody>
      </p:sp>
      <p:sp>
        <p:nvSpPr>
          <p:cNvPr id="5" name="Содержимое 4"/>
          <p:cNvSpPr>
            <a:spLocks noGrp="1"/>
          </p:cNvSpPr>
          <p:nvPr>
            <p:ph sz="half" idx="2"/>
          </p:nvPr>
        </p:nvSpPr>
        <p:spPr>
          <a:xfrm>
            <a:off x="1928794" y="1447800"/>
            <a:ext cx="7062806" cy="5105400"/>
          </a:xfrm>
        </p:spPr>
        <p:txBody>
          <a:bodyPr/>
          <a:lstStyle/>
          <a:p>
            <a:r>
              <a:rPr lang="en-US" dirty="0" smtClean="0">
                <a:solidFill>
                  <a:srgbClr val="7030A0"/>
                </a:solidFill>
              </a:rPr>
              <a:t>po</a:t>
            </a:r>
            <a:r>
              <a:rPr lang="en-US" dirty="0" smtClean="0">
                <a:solidFill>
                  <a:srgbClr val="C00000"/>
                </a:solidFill>
              </a:rPr>
              <a:t>sh</a:t>
            </a:r>
            <a:r>
              <a:rPr lang="en-US" dirty="0" smtClean="0">
                <a:solidFill>
                  <a:srgbClr val="7030A0"/>
                </a:solidFill>
              </a:rPr>
              <a:t> [</a:t>
            </a:r>
            <a:r>
              <a:rPr lang="en-US" dirty="0" err="1" smtClean="0">
                <a:solidFill>
                  <a:srgbClr val="7030A0"/>
                </a:solidFill>
                <a:latin typeface="PhoneticTM"/>
                <a:cs typeface="Arial"/>
              </a:rPr>
              <a:t>poS</a:t>
            </a:r>
            <a:r>
              <a:rPr lang="en-US" dirty="0" smtClean="0">
                <a:solidFill>
                  <a:srgbClr val="7030A0"/>
                </a:solidFill>
                <a:latin typeface="Agency FB"/>
                <a:cs typeface="Arial"/>
              </a:rPr>
              <a:t>] – </a:t>
            </a:r>
            <a:r>
              <a:rPr lang="ru-RU" dirty="0" smtClean="0">
                <a:solidFill>
                  <a:srgbClr val="7030A0"/>
                </a:solidFill>
                <a:latin typeface="Arial"/>
                <a:cs typeface="Arial"/>
              </a:rPr>
              <a:t>прекрасный, шикарный</a:t>
            </a:r>
            <a:r>
              <a:rPr lang="en-US" dirty="0" smtClean="0">
                <a:solidFill>
                  <a:srgbClr val="7030A0"/>
                </a:solidFill>
              </a:rPr>
              <a:t> </a:t>
            </a:r>
          </a:p>
          <a:p>
            <a:r>
              <a:rPr lang="en-US" dirty="0" smtClean="0">
                <a:solidFill>
                  <a:srgbClr val="7030A0"/>
                </a:solidFill>
              </a:rPr>
              <a:t>p</a:t>
            </a:r>
            <a:r>
              <a:rPr lang="en-US" dirty="0" smtClean="0">
                <a:solidFill>
                  <a:srgbClr val="C00000"/>
                </a:solidFill>
              </a:rPr>
              <a:t>i</a:t>
            </a:r>
            <a:r>
              <a:rPr lang="en-US" dirty="0" smtClean="0">
                <a:solidFill>
                  <a:srgbClr val="7030A0"/>
                </a:solidFill>
              </a:rPr>
              <a:t>ckle [‘</a:t>
            </a:r>
            <a:r>
              <a:rPr lang="en-US" dirty="0" err="1" smtClean="0">
                <a:solidFill>
                  <a:srgbClr val="7030A0"/>
                </a:solidFill>
                <a:latin typeface="PhoneticTM"/>
                <a:cs typeface="Arial"/>
              </a:rPr>
              <a:t>pikl</a:t>
            </a:r>
            <a:r>
              <a:rPr lang="en-US" dirty="0" smtClean="0">
                <a:solidFill>
                  <a:srgbClr val="7030A0"/>
                </a:solidFill>
                <a:latin typeface="Arial"/>
                <a:cs typeface="Arial"/>
              </a:rPr>
              <a:t>] – </a:t>
            </a:r>
            <a:r>
              <a:rPr lang="ru-RU" dirty="0" smtClean="0">
                <a:solidFill>
                  <a:srgbClr val="7030A0"/>
                </a:solidFill>
                <a:latin typeface="Arial"/>
                <a:cs typeface="Arial"/>
              </a:rPr>
              <a:t>рассол</a:t>
            </a:r>
            <a:endParaRPr lang="en-US" dirty="0" smtClean="0">
              <a:solidFill>
                <a:srgbClr val="7030A0"/>
              </a:solidFill>
              <a:latin typeface="Arial"/>
              <a:cs typeface="Arial"/>
            </a:endParaRPr>
          </a:p>
          <a:p>
            <a:r>
              <a:rPr lang="en-US" dirty="0" smtClean="0">
                <a:solidFill>
                  <a:srgbClr val="C00000"/>
                </a:solidFill>
                <a:latin typeface="Arial"/>
                <a:cs typeface="Arial"/>
              </a:rPr>
              <a:t>ar</a:t>
            </a:r>
            <a:r>
              <a:rPr lang="en-US" dirty="0" smtClean="0">
                <a:solidFill>
                  <a:srgbClr val="7030A0"/>
                </a:solidFill>
                <a:latin typeface="Arial"/>
                <a:cs typeface="Arial"/>
              </a:rPr>
              <a:t>gue [‘</a:t>
            </a:r>
            <a:r>
              <a:rPr lang="en-US" dirty="0" smtClean="0">
                <a:solidFill>
                  <a:srgbClr val="7030A0"/>
                </a:solidFill>
                <a:latin typeface="PhoneticTM"/>
                <a:cs typeface="Arial"/>
              </a:rPr>
              <a:t>a:gju</a:t>
            </a:r>
            <a:r>
              <a:rPr lang="en-US" dirty="0" smtClean="0">
                <a:solidFill>
                  <a:srgbClr val="7030A0"/>
                </a:solidFill>
                <a:latin typeface="Arial"/>
                <a:cs typeface="Arial"/>
              </a:rPr>
              <a:t>] – </a:t>
            </a:r>
            <a:r>
              <a:rPr lang="ru-RU" dirty="0" smtClean="0">
                <a:solidFill>
                  <a:srgbClr val="7030A0"/>
                </a:solidFill>
                <a:latin typeface="Arial"/>
                <a:cs typeface="Arial"/>
              </a:rPr>
              <a:t>спорить</a:t>
            </a:r>
            <a:endParaRPr lang="en-US" dirty="0" smtClean="0">
              <a:solidFill>
                <a:srgbClr val="7030A0"/>
              </a:solidFill>
              <a:latin typeface="Arial"/>
              <a:cs typeface="Arial"/>
            </a:endParaRPr>
          </a:p>
          <a:p>
            <a:r>
              <a:rPr lang="en-US" dirty="0" smtClean="0">
                <a:solidFill>
                  <a:srgbClr val="7030A0"/>
                </a:solidFill>
                <a:latin typeface="Arial"/>
                <a:cs typeface="Arial"/>
              </a:rPr>
              <a:t>blin</a:t>
            </a:r>
            <a:r>
              <a:rPr lang="en-US" dirty="0" smtClean="0">
                <a:solidFill>
                  <a:srgbClr val="C00000"/>
                </a:solidFill>
                <a:latin typeface="Arial"/>
                <a:cs typeface="Arial"/>
              </a:rPr>
              <a:t>tz</a:t>
            </a:r>
            <a:r>
              <a:rPr lang="en-US" dirty="0" smtClean="0">
                <a:solidFill>
                  <a:srgbClr val="7030A0"/>
                </a:solidFill>
                <a:latin typeface="Arial"/>
                <a:cs typeface="Arial"/>
              </a:rPr>
              <a:t>es [</a:t>
            </a:r>
            <a:r>
              <a:rPr lang="en-US" dirty="0" err="1" smtClean="0">
                <a:solidFill>
                  <a:srgbClr val="7030A0"/>
                </a:solidFill>
                <a:latin typeface="PhoneticTM"/>
                <a:cs typeface="Arial"/>
              </a:rPr>
              <a:t>blintses</a:t>
            </a:r>
            <a:r>
              <a:rPr lang="en-US" dirty="0" smtClean="0">
                <a:solidFill>
                  <a:srgbClr val="7030A0"/>
                </a:solidFill>
                <a:latin typeface="Arial"/>
                <a:cs typeface="Arial"/>
              </a:rPr>
              <a:t>] – </a:t>
            </a:r>
            <a:r>
              <a:rPr lang="ru-RU" dirty="0" smtClean="0">
                <a:solidFill>
                  <a:srgbClr val="7030A0"/>
                </a:solidFill>
                <a:latin typeface="Arial"/>
                <a:cs typeface="Arial"/>
              </a:rPr>
              <a:t>фаршированные блины</a:t>
            </a:r>
            <a:endParaRPr lang="en-US" dirty="0" smtClean="0">
              <a:solidFill>
                <a:srgbClr val="7030A0"/>
              </a:solidFill>
              <a:latin typeface="Arial"/>
              <a:cs typeface="Arial"/>
            </a:endParaRPr>
          </a:p>
          <a:p>
            <a:r>
              <a:rPr lang="en-US" dirty="0" smtClean="0">
                <a:solidFill>
                  <a:srgbClr val="7030A0"/>
                </a:solidFill>
                <a:latin typeface="Arial"/>
                <a:cs typeface="Arial"/>
              </a:rPr>
              <a:t>p</a:t>
            </a:r>
            <a:r>
              <a:rPr lang="en-US" dirty="0" smtClean="0">
                <a:solidFill>
                  <a:srgbClr val="C00000"/>
                </a:solidFill>
                <a:latin typeface="Arial"/>
                <a:cs typeface="Arial"/>
              </a:rPr>
              <a:t>a</a:t>
            </a:r>
            <a:r>
              <a:rPr lang="en-US" dirty="0" smtClean="0">
                <a:solidFill>
                  <a:srgbClr val="7030A0"/>
                </a:solidFill>
                <a:latin typeface="Arial"/>
                <a:cs typeface="Arial"/>
              </a:rPr>
              <a:t>strami [</a:t>
            </a:r>
            <a:r>
              <a:rPr lang="en-US" dirty="0" err="1" smtClean="0">
                <a:solidFill>
                  <a:srgbClr val="7030A0"/>
                </a:solidFill>
                <a:latin typeface="PhoneticTM"/>
                <a:cs typeface="Arial"/>
              </a:rPr>
              <a:t>pqs’trami</a:t>
            </a:r>
            <a:r>
              <a:rPr lang="en-US" dirty="0" smtClean="0">
                <a:solidFill>
                  <a:srgbClr val="7030A0"/>
                </a:solidFill>
                <a:latin typeface="Arial"/>
                <a:cs typeface="Arial"/>
              </a:rPr>
              <a:t>] – </a:t>
            </a:r>
            <a:r>
              <a:rPr lang="ru-RU" dirty="0" smtClean="0">
                <a:solidFill>
                  <a:srgbClr val="7030A0"/>
                </a:solidFill>
                <a:latin typeface="Arial"/>
                <a:cs typeface="Arial"/>
              </a:rPr>
              <a:t>копчёная говядина</a:t>
            </a:r>
            <a:r>
              <a:rPr lang="en-US" dirty="0" smtClean="0">
                <a:solidFill>
                  <a:srgbClr val="7030A0"/>
                </a:solidFill>
                <a:latin typeface="Arial"/>
                <a:cs typeface="Arial"/>
              </a:rPr>
              <a:t> (</a:t>
            </a:r>
            <a:r>
              <a:rPr lang="ru-RU" dirty="0" err="1" smtClean="0">
                <a:solidFill>
                  <a:srgbClr val="7030A0"/>
                </a:solidFill>
                <a:latin typeface="Arial"/>
                <a:cs typeface="Arial"/>
              </a:rPr>
              <a:t>бастурма</a:t>
            </a:r>
            <a:r>
              <a:rPr lang="ru-RU" dirty="0" smtClean="0">
                <a:solidFill>
                  <a:srgbClr val="7030A0"/>
                </a:solidFill>
                <a:latin typeface="Arial"/>
                <a:cs typeface="Arial"/>
              </a:rPr>
              <a:t>)</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0"/>
            <a:ext cx="8239132" cy="1571612"/>
          </a:xfrm>
        </p:spPr>
        <p:txBody>
          <a:bodyPr>
            <a:normAutofit fontScale="90000"/>
          </a:bodyPr>
          <a:lstStyle/>
          <a:p>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700" b="1" dirty="0" smtClean="0">
                <a:solidFill>
                  <a:srgbClr val="0000FF"/>
                </a:solidFill>
                <a:latin typeface="Times New Roman" pitchFamily="18" charset="0"/>
                <a:cs typeface="Times New Roman" pitchFamily="18" charset="0"/>
              </a:rPr>
              <a:t>Listen to the words and expressions which are used to describe restaurants and repeat them after the speaker. </a:t>
            </a:r>
            <a:r>
              <a:rPr lang="en-US" sz="2800" dirty="0" smtClean="0">
                <a:solidFill>
                  <a:srgbClr val="0000FF"/>
                </a:solidFill>
              </a:rPr>
              <a:t>(</a:t>
            </a:r>
            <a:r>
              <a:rPr lang="en-US" sz="2800" dirty="0" smtClean="0">
                <a:solidFill>
                  <a:srgbClr val="0000FF"/>
                </a:solidFill>
                <a:latin typeface="Times New Roman" pitchFamily="18" charset="0"/>
                <a:cs typeface="Times New Roman" pitchFamily="18" charset="0"/>
              </a:rPr>
              <a:t>ex. </a:t>
            </a:r>
            <a:r>
              <a:rPr lang="ru-RU" sz="2800" dirty="0" smtClean="0">
                <a:solidFill>
                  <a:srgbClr val="0000FF"/>
                </a:solidFill>
                <a:latin typeface="Times New Roman" pitchFamily="18" charset="0"/>
                <a:cs typeface="Times New Roman" pitchFamily="18" charset="0"/>
              </a:rPr>
              <a:t>2</a:t>
            </a:r>
            <a:r>
              <a:rPr lang="en-US" sz="2800" dirty="0" smtClean="0">
                <a:solidFill>
                  <a:srgbClr val="0000FF"/>
                </a:solidFill>
                <a:latin typeface="Times New Roman" pitchFamily="18" charset="0"/>
                <a:cs typeface="Times New Roman" pitchFamily="18" charset="0"/>
              </a:rPr>
              <a:t>, p. 30)</a:t>
            </a:r>
            <a:r>
              <a:rPr lang="ru-RU" sz="2700" b="1" dirty="0" smtClean="0">
                <a:solidFill>
                  <a:srgbClr val="0000FF"/>
                </a:solidFill>
                <a:latin typeface="Times New Roman" pitchFamily="18" charset="0"/>
                <a:cs typeface="Times New Roman" pitchFamily="18" charset="0"/>
              </a:rPr>
              <a:t/>
            </a:r>
            <a:br>
              <a:rPr lang="ru-RU" sz="2700" b="1" dirty="0" smtClean="0">
                <a:solidFill>
                  <a:srgbClr val="0000FF"/>
                </a:solidFill>
                <a:latin typeface="Times New Roman" pitchFamily="18" charset="0"/>
                <a:cs typeface="Times New Roman" pitchFamily="18" charset="0"/>
              </a:rPr>
            </a:br>
            <a:endParaRPr lang="ru-RU" sz="2700" b="1" dirty="0">
              <a:solidFill>
                <a:srgbClr val="0000FF"/>
              </a:solidFill>
              <a:latin typeface="Times New Roman" pitchFamily="18" charset="0"/>
              <a:cs typeface="Times New Roman" pitchFamily="18" charset="0"/>
            </a:endParaRPr>
          </a:p>
        </p:txBody>
      </p:sp>
      <p:sp>
        <p:nvSpPr>
          <p:cNvPr id="3" name="Содержимое 2"/>
          <p:cNvSpPr>
            <a:spLocks noGrp="1"/>
          </p:cNvSpPr>
          <p:nvPr>
            <p:ph sz="half" idx="1"/>
          </p:nvPr>
        </p:nvSpPr>
        <p:spPr>
          <a:xfrm>
            <a:off x="857225" y="1447800"/>
            <a:ext cx="4000528" cy="5105400"/>
          </a:xfrm>
        </p:spPr>
        <p:txBody>
          <a:bodyPr/>
          <a:lstStyle/>
          <a:p>
            <a:r>
              <a:rPr lang="en-US" sz="3600" b="1" dirty="0" smtClean="0">
                <a:solidFill>
                  <a:srgbClr val="7030A0"/>
                </a:solidFill>
              </a:rPr>
              <a:t>noisy, top quality, atmospheric, posh, expensive, friendly, </a:t>
            </a:r>
            <a:br>
              <a:rPr lang="en-US" sz="3600" b="1" dirty="0" smtClean="0">
                <a:solidFill>
                  <a:srgbClr val="7030A0"/>
                </a:solidFill>
              </a:rPr>
            </a:br>
            <a:endParaRPr lang="ru-RU" sz="3600" dirty="0">
              <a:solidFill>
                <a:srgbClr val="7030A0"/>
              </a:solidFill>
            </a:endParaRPr>
          </a:p>
        </p:txBody>
      </p:sp>
      <p:sp>
        <p:nvSpPr>
          <p:cNvPr id="4" name="Содержимое 3"/>
          <p:cNvSpPr>
            <a:spLocks noGrp="1"/>
          </p:cNvSpPr>
          <p:nvPr>
            <p:ph sz="half" idx="2"/>
          </p:nvPr>
        </p:nvSpPr>
        <p:spPr>
          <a:xfrm>
            <a:off x="5286380" y="1447800"/>
            <a:ext cx="3705220" cy="5105400"/>
          </a:xfrm>
        </p:spPr>
        <p:txBody>
          <a:bodyPr/>
          <a:lstStyle/>
          <a:p>
            <a:r>
              <a:rPr lang="en-US" sz="3600" b="1" dirty="0" smtClean="0">
                <a:solidFill>
                  <a:srgbClr val="7030A0"/>
                </a:solidFill>
              </a:rPr>
              <a:t>popular, fast food, </a:t>
            </a:r>
            <a:r>
              <a:rPr lang="en-US" sz="3600" b="1" dirty="0" err="1" smtClean="0">
                <a:solidFill>
                  <a:srgbClr val="7030A0"/>
                </a:solidFill>
              </a:rPr>
              <a:t>cosy</a:t>
            </a:r>
            <a:r>
              <a:rPr lang="en-US" sz="3600" b="1" dirty="0" smtClean="0">
                <a:solidFill>
                  <a:srgbClr val="7030A0"/>
                </a:solidFill>
              </a:rPr>
              <a:t>, cheap, crowded, elegant, simple</a:t>
            </a:r>
            <a:br>
              <a:rPr lang="en-US" sz="3600" b="1" dirty="0" smtClean="0">
                <a:solidFill>
                  <a:srgbClr val="7030A0"/>
                </a:solidFill>
              </a:rPr>
            </a:br>
            <a:endParaRPr lang="ru-RU" sz="3600" dirty="0">
              <a:solidFill>
                <a:srgbClr val="7030A0"/>
              </a:solidFill>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smtClean="0">
                <a:solidFill>
                  <a:srgbClr val="7030A0"/>
                </a:solidFill>
                <a:latin typeface="Times New Roman" pitchFamily="18" charset="0"/>
                <a:cs typeface="Times New Roman" pitchFamily="18" charset="0"/>
              </a:rPr>
              <a:t> What does the word "deli" mean?</a:t>
            </a:r>
            <a:endParaRPr lang="ru-RU" dirty="0"/>
          </a:p>
        </p:txBody>
      </p:sp>
      <p:sp>
        <p:nvSpPr>
          <p:cNvPr id="3" name="Содержимое 2"/>
          <p:cNvSpPr>
            <a:spLocks noGrp="1"/>
          </p:cNvSpPr>
          <p:nvPr>
            <p:ph idx="1"/>
          </p:nvPr>
        </p:nvSpPr>
        <p:spPr>
          <a:xfrm>
            <a:off x="785787" y="1447800"/>
            <a:ext cx="8205814" cy="5105400"/>
          </a:xfrm>
        </p:spPr>
        <p:txBody>
          <a:bodyPr/>
          <a:lstStyle/>
          <a:p>
            <a:r>
              <a:rPr lang="en-US" sz="3600" b="1" dirty="0" smtClean="0">
                <a:solidFill>
                  <a:srgbClr val="7030A0"/>
                </a:solidFill>
                <a:latin typeface="Times New Roman" pitchFamily="18" charset="0"/>
                <a:cs typeface="Times New Roman" pitchFamily="18" charset="0"/>
              </a:rPr>
              <a:t>Deli— Until the late 19th century, delicatessens were mainly owned by Germans, and later by Jews, too, who went into the business. The word itself comes from German and means delicacies, but it is used not only to describe the shop that sells the food, but also the products sold in the shop. </a:t>
            </a:r>
            <a:endParaRPr lang="ru-RU" sz="3600" dirty="0" smtClean="0">
              <a:solidFill>
                <a:srgbClr val="7030A0"/>
              </a:solidFill>
              <a:latin typeface="Times New Roman" pitchFamily="18" charset="0"/>
              <a:cs typeface="Times New Roman" pitchFamily="18" charset="0"/>
            </a:endParaRPr>
          </a:p>
          <a:p>
            <a:endParaRPr lang="ru-RU"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28600"/>
            <a:ext cx="8777318" cy="1843078"/>
          </a:xfrm>
        </p:spPr>
        <p:txBody>
          <a:bodyPr>
            <a:normAutofit fontScale="90000"/>
          </a:bodyPr>
          <a:lstStyle/>
          <a:p>
            <a:r>
              <a:rPr lang="en-US" sz="2000" b="1" dirty="0" smtClean="0">
                <a:solidFill>
                  <a:schemeClr val="accent6">
                    <a:lumMod val="50000"/>
                  </a:schemeClr>
                </a:solidFill>
                <a:latin typeface="Times New Roman" pitchFamily="18" charset="0"/>
                <a:cs typeface="Times New Roman" pitchFamily="18" charset="0"/>
              </a:rPr>
              <a:t>Corned beef— In the 19th century butcher shops which sold meat closed every weekend. Butchers had to keep the unsold meat fresh for two days. There were no refrigerators at that time, so some butchers had the clever idea covering meat with salt. The grains of salt were called "corn" in England, so the meat got the name "corned beef". </a:t>
            </a:r>
            <a:endParaRPr lang="ru-RU" sz="2000" b="1" dirty="0">
              <a:solidFill>
                <a:schemeClr val="accent6">
                  <a:lumMod val="50000"/>
                </a:schemeClr>
              </a:solidFill>
              <a:latin typeface="Times New Roman" pitchFamily="18" charset="0"/>
              <a:cs typeface="Times New Roman" pitchFamily="18" charset="0"/>
            </a:endParaRPr>
          </a:p>
        </p:txBody>
      </p:sp>
      <p:pic>
        <p:nvPicPr>
          <p:cNvPr id="19459" name="Содержимое 3" descr="corned beef.jpg"/>
          <p:cNvPicPr>
            <a:picLocks noGrp="1" noChangeAspect="1"/>
          </p:cNvPicPr>
          <p:nvPr>
            <p:ph idx="1"/>
          </p:nvPr>
        </p:nvPicPr>
        <p:blipFill>
          <a:blip r:embed="rId2"/>
          <a:stretch>
            <a:fillRect/>
          </a:stretch>
        </p:blipFill>
        <p:spPr>
          <a:xfrm>
            <a:off x="1357290" y="2071678"/>
            <a:ext cx="6873897" cy="4424372"/>
          </a:xfrm>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1"/>
          <p:cNvSpPr>
            <a:spLocks noGrp="1"/>
          </p:cNvSpPr>
          <p:nvPr>
            <p:ph type="title"/>
          </p:nvPr>
        </p:nvSpPr>
        <p:spPr/>
        <p:txBody>
          <a:bodyPr/>
          <a:lstStyle/>
          <a:p>
            <a:endParaRPr lang="ru-RU"/>
          </a:p>
        </p:txBody>
      </p:sp>
      <p:sp>
        <p:nvSpPr>
          <p:cNvPr id="8" name="Прямоугольник 7"/>
          <p:cNvSpPr/>
          <p:nvPr/>
        </p:nvSpPr>
        <p:spPr>
          <a:xfrm>
            <a:off x="1000100" y="500042"/>
            <a:ext cx="7786742" cy="1938992"/>
          </a:xfrm>
          <a:prstGeom prst="rect">
            <a:avLst/>
          </a:prstGeom>
        </p:spPr>
        <p:txBody>
          <a:bodyPr wrap="square">
            <a:spAutoFit/>
          </a:bodyPr>
          <a:lstStyle/>
          <a:p>
            <a:r>
              <a:rPr lang="en-US" b="1" dirty="0" smtClean="0">
                <a:solidFill>
                  <a:srgbClr val="7030A0"/>
                </a:solidFill>
              </a:rPr>
              <a:t>Pastrami (</a:t>
            </a:r>
            <a:r>
              <a:rPr lang="ru-RU" b="1" dirty="0" err="1" smtClean="0">
                <a:solidFill>
                  <a:srgbClr val="7030A0"/>
                </a:solidFill>
              </a:rPr>
              <a:t>бастурма</a:t>
            </a:r>
            <a:r>
              <a:rPr lang="en-US" b="1" dirty="0" smtClean="0">
                <a:solidFill>
                  <a:srgbClr val="7030A0"/>
                </a:solidFill>
              </a:rPr>
              <a:t>) is a kind of corned beef. The word "pastrami" came from Turkey. Originally it was "</a:t>
            </a:r>
            <a:r>
              <a:rPr lang="en-US" b="1" dirty="0" err="1" smtClean="0">
                <a:solidFill>
                  <a:srgbClr val="7030A0"/>
                </a:solidFill>
              </a:rPr>
              <a:t>pastyrma</a:t>
            </a:r>
            <a:r>
              <a:rPr lang="en-US" b="1" dirty="0" smtClean="0">
                <a:solidFill>
                  <a:srgbClr val="7030A0"/>
                </a:solidFill>
              </a:rPr>
              <a:t>", which means "being pressed" in Turkish.</a:t>
            </a:r>
            <a:r>
              <a:rPr lang="en-US" b="1" dirty="0" smtClean="0"/>
              <a:t/>
            </a:r>
            <a:br>
              <a:rPr lang="en-US" b="1" dirty="0" smtClean="0"/>
            </a:br>
            <a:r>
              <a:rPr lang="en-US" b="1" dirty="0" smtClean="0"/>
              <a:t/>
            </a:r>
            <a:br>
              <a:rPr lang="en-US" b="1" dirty="0" smtClean="0"/>
            </a:br>
            <a:endParaRPr lang="ru-RU" dirty="0"/>
          </a:p>
        </p:txBody>
      </p:sp>
      <p:pic>
        <p:nvPicPr>
          <p:cNvPr id="14" name="Рисунок 13" descr="https://upload.wikimedia.org/wikipedia/commons/thumb/3/34/Pastrami_sandwich.jpg/800px-Pastrami_sandwich.jpg"/>
          <p:cNvPicPr/>
          <p:nvPr/>
        </p:nvPicPr>
        <p:blipFill>
          <a:blip r:embed="rId2"/>
          <a:srcRect/>
          <a:stretch>
            <a:fillRect/>
          </a:stretch>
        </p:blipFill>
        <p:spPr bwMode="auto">
          <a:xfrm>
            <a:off x="714349" y="2000240"/>
            <a:ext cx="8072494" cy="464347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285720" y="285728"/>
            <a:ext cx="8858280" cy="1500198"/>
          </a:xfrm>
        </p:spPr>
        <p:txBody>
          <a:bodyPr>
            <a:normAutofit/>
          </a:bodyPr>
          <a:lstStyle/>
          <a:p>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endParaRPr lang="ru-RU" sz="2400" b="1" dirty="0">
              <a:latin typeface="Times New Roman" pitchFamily="18" charset="0"/>
              <a:cs typeface="Times New Roman" pitchFamily="18" charset="0"/>
            </a:endParaRPr>
          </a:p>
        </p:txBody>
      </p:sp>
      <p:pic>
        <p:nvPicPr>
          <p:cNvPr id="7" name="Содержимое 6" descr="https://upload.wikimedia.org/wikipedia/commons/d/db/Carnegie_deli_exterior.JPG"/>
          <p:cNvPicPr>
            <a:picLocks noGrp="1"/>
          </p:cNvPicPr>
          <p:nvPr>
            <p:ph idx="1"/>
          </p:nvPr>
        </p:nvPicPr>
        <p:blipFill>
          <a:blip r:embed="rId2"/>
          <a:srcRect/>
          <a:stretch>
            <a:fillRect/>
          </a:stretch>
        </p:blipFill>
        <p:spPr bwMode="auto">
          <a:xfrm>
            <a:off x="571472" y="785794"/>
            <a:ext cx="8205815" cy="576740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57158" y="228600"/>
            <a:ext cx="8634442" cy="1128698"/>
          </a:xfrm>
        </p:spPr>
        <p:txBody>
          <a:bodyPr>
            <a:normAutofit fontScale="90000"/>
          </a:bodyPr>
          <a:lstStyle/>
          <a:p>
            <a:r>
              <a:rPr lang="en-US" sz="2400" b="1" dirty="0" smtClean="0">
                <a:solidFill>
                  <a:srgbClr val="7030A0"/>
                </a:solidFill>
                <a:latin typeface="Times New Roman" pitchFamily="18" charset="0"/>
                <a:cs typeface="Times New Roman" pitchFamily="18" charset="0"/>
              </a:rPr>
              <a:t>Olga and the friends arrive at the restaurant. Look at the pictures and say what kind of restaurant the Carnegie Deli is.</a:t>
            </a:r>
            <a:endParaRPr lang="ru-RU" sz="2400" dirty="0">
              <a:solidFill>
                <a:srgbClr val="7030A0"/>
              </a:solidFill>
              <a:latin typeface="Times New Roman" pitchFamily="18" charset="0"/>
              <a:cs typeface="Times New Roman" pitchFamily="18" charset="0"/>
            </a:endParaRPr>
          </a:p>
        </p:txBody>
      </p:sp>
      <p:pic>
        <p:nvPicPr>
          <p:cNvPr id="7" name="Содержимое 6" descr="ресторан">
            <a:hlinkClick r:id="rId2" tooltip="&quot;ресторан&quot;"/>
          </p:cNvPr>
          <p:cNvPicPr>
            <a:picLocks noGrp="1"/>
          </p:cNvPicPr>
          <p:nvPr>
            <p:ph idx="1"/>
          </p:nvPr>
        </p:nvPicPr>
        <p:blipFill>
          <a:blip r:embed="rId3"/>
          <a:srcRect/>
          <a:stretch>
            <a:fillRect/>
          </a:stretch>
        </p:blipFill>
        <p:spPr bwMode="auto">
          <a:xfrm>
            <a:off x="357158" y="1571612"/>
            <a:ext cx="8572559" cy="471490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714348" y="228600"/>
            <a:ext cx="8277252" cy="557194"/>
          </a:xfrm>
        </p:spPr>
        <p:txBody>
          <a:bodyPr>
            <a:normAutofit fontScale="90000"/>
          </a:bodyPr>
          <a:lstStyle/>
          <a:p>
            <a:r>
              <a:rPr lang="en-US" sz="2400" b="1" dirty="0" smtClean="0">
                <a:solidFill>
                  <a:srgbClr val="7030A0"/>
                </a:solidFill>
                <a:latin typeface="Times New Roman" pitchFamily="18" charset="0"/>
                <a:cs typeface="Times New Roman" pitchFamily="18" charset="0"/>
              </a:rPr>
              <a:t>What are the people whose pictures you can see on the walls?</a:t>
            </a:r>
            <a:endParaRPr lang="ru-RU" sz="2400" dirty="0">
              <a:solidFill>
                <a:srgbClr val="7030A0"/>
              </a:solidFill>
              <a:latin typeface="Times New Roman" pitchFamily="18" charset="0"/>
              <a:cs typeface="Times New Roman" pitchFamily="18" charset="0"/>
            </a:endParaRPr>
          </a:p>
        </p:txBody>
      </p:sp>
      <p:pic>
        <p:nvPicPr>
          <p:cNvPr id="7" name="Содержимое 6" descr="https://upload.wikimedia.org/wikipedia/commons/thumb/5/55/Carnegie_Deli_%28Manhattan%2C_New_York%29_P2.jpg/800px-Carnegie_Deli_%28Manhattan%2C_New_York%29_P2.jpg"/>
          <p:cNvPicPr>
            <a:picLocks noGrp="1"/>
          </p:cNvPicPr>
          <p:nvPr>
            <p:ph idx="1"/>
          </p:nvPr>
        </p:nvPicPr>
        <p:blipFill>
          <a:blip r:embed="rId2"/>
          <a:srcRect/>
          <a:stretch>
            <a:fillRect/>
          </a:stretch>
        </p:blipFill>
        <p:spPr bwMode="auto">
          <a:xfrm>
            <a:off x="0" y="928670"/>
            <a:ext cx="9144000" cy="592933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00034" y="-142900"/>
            <a:ext cx="8643966" cy="1571636"/>
          </a:xfrm>
        </p:spPr>
        <p:txBody>
          <a:bodyPr/>
          <a:lstStyle/>
          <a:p>
            <a:r>
              <a:rPr lang="en-US" sz="2400" b="1" dirty="0" smtClean="0">
                <a:solidFill>
                  <a:srgbClr val="7030A0"/>
                </a:solidFill>
                <a:latin typeface="Times New Roman" pitchFamily="18" charset="0"/>
                <a:cs typeface="Times New Roman" pitchFamily="18" charset="0"/>
              </a:rPr>
              <a:t/>
            </a:r>
            <a:br>
              <a:rPr lang="en-US" sz="2400" b="1" dirty="0" smtClean="0">
                <a:solidFill>
                  <a:srgbClr val="7030A0"/>
                </a:solidFill>
                <a:latin typeface="Times New Roman" pitchFamily="18" charset="0"/>
                <a:cs typeface="Times New Roman" pitchFamily="18" charset="0"/>
              </a:rPr>
            </a:br>
            <a:r>
              <a:rPr lang="en-US" sz="2400" b="1" dirty="0" smtClean="0">
                <a:solidFill>
                  <a:srgbClr val="7030A0"/>
                </a:solidFill>
                <a:latin typeface="Times New Roman" pitchFamily="18" charset="0"/>
                <a:cs typeface="Times New Roman" pitchFamily="18" charset="0"/>
              </a:rPr>
              <a:t>   What is the short word for "hamburger"?</a:t>
            </a:r>
            <a:r>
              <a:rPr lang="en-US" sz="2400" b="1" dirty="0" smtClean="0"/>
              <a:t/>
            </a:r>
            <a:br>
              <a:rPr lang="en-US" sz="2400" b="1" dirty="0" smtClean="0"/>
            </a:br>
            <a:endParaRPr lang="ru-RU" sz="2400" dirty="0"/>
          </a:p>
        </p:txBody>
      </p:sp>
      <p:pic>
        <p:nvPicPr>
          <p:cNvPr id="7" name="Содержимое 6" descr="https://upload.wikimedia.org/wikipedia/commons/thumb/c/c4/Carnegie_deli.jpg/800px-Carnegie_deli.jpg"/>
          <p:cNvPicPr>
            <a:picLocks noGrp="1"/>
          </p:cNvPicPr>
          <p:nvPr>
            <p:ph idx="1"/>
          </p:nvPr>
        </p:nvPicPr>
        <p:blipFill>
          <a:blip r:embed="rId2"/>
          <a:srcRect/>
          <a:stretch>
            <a:fillRect/>
          </a:stretch>
        </p:blipFill>
        <p:spPr bwMode="auto">
          <a:xfrm>
            <a:off x="0" y="1142984"/>
            <a:ext cx="9144000" cy="571501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285728"/>
            <a:ext cx="8134376" cy="1414450"/>
          </a:xfrm>
        </p:spPr>
        <p:txBody>
          <a:bodyPr>
            <a:normAutofit fontScale="90000"/>
          </a:bodyPr>
          <a:lstStyle/>
          <a:p>
            <a:r>
              <a:rPr lang="en-US" b="1" dirty="0" smtClean="0"/>
              <a:t>   </a:t>
            </a:r>
            <a:r>
              <a:rPr lang="en-US" sz="2400" b="1" dirty="0" smtClean="0">
                <a:solidFill>
                  <a:srgbClr val="7030A0"/>
                </a:solidFill>
                <a:latin typeface="Times New Roman" pitchFamily="18" charset="0"/>
                <a:cs typeface="Times New Roman" pitchFamily="18" charset="0"/>
              </a:rPr>
              <a:t>What is the girl in the picture eating?</a:t>
            </a:r>
            <a:br>
              <a:rPr lang="en-US" sz="2400" b="1" dirty="0" smtClean="0">
                <a:solidFill>
                  <a:srgbClr val="7030A0"/>
                </a:solidFill>
                <a:latin typeface="Times New Roman" pitchFamily="18" charset="0"/>
                <a:cs typeface="Times New Roman" pitchFamily="18" charset="0"/>
              </a:rPr>
            </a:br>
            <a:r>
              <a:rPr lang="en-US" sz="2400" b="1" dirty="0" smtClean="0">
                <a:solidFill>
                  <a:srgbClr val="7030A0"/>
                </a:solidFill>
                <a:latin typeface="Times New Roman" pitchFamily="18" charset="0"/>
                <a:cs typeface="Times New Roman" pitchFamily="18" charset="0"/>
              </a:rPr>
              <a:t>    Is the "deli" a Russian restaurant?</a:t>
            </a:r>
            <a:r>
              <a:rPr lang="en-US" b="1" dirty="0" smtClean="0">
                <a:solidFill>
                  <a:srgbClr val="7030A0"/>
                </a:solidFill>
              </a:rPr>
              <a:t/>
            </a:r>
            <a:br>
              <a:rPr lang="en-US" b="1" dirty="0" smtClean="0">
                <a:solidFill>
                  <a:srgbClr val="7030A0"/>
                </a:solidFill>
              </a:rPr>
            </a:br>
            <a:endParaRPr lang="ru-RU" dirty="0">
              <a:solidFill>
                <a:srgbClr val="7030A0"/>
              </a:solidFill>
            </a:endParaRPr>
          </a:p>
        </p:txBody>
      </p:sp>
      <p:pic>
        <p:nvPicPr>
          <p:cNvPr id="4" name="Содержимое 3" descr="restaurant">
            <a:hlinkClick r:id="rId2" tooltip="&quot;restaurant&quot;"/>
          </p:cNvPr>
          <p:cNvPicPr>
            <a:picLocks noGrp="1"/>
          </p:cNvPicPr>
          <p:nvPr>
            <p:ph idx="1"/>
          </p:nvPr>
        </p:nvPicPr>
        <p:blipFill>
          <a:blip r:embed="rId3"/>
          <a:srcRect/>
          <a:stretch>
            <a:fillRect/>
          </a:stretch>
        </p:blipFill>
        <p:spPr bwMode="auto">
          <a:xfrm>
            <a:off x="1285852" y="1714488"/>
            <a:ext cx="7429552" cy="478634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0" y="214290"/>
            <a:ext cx="9144000" cy="1000132"/>
          </a:xfrm>
        </p:spPr>
        <p:txBody>
          <a:bodyPr>
            <a:normAutofit fontScale="90000"/>
          </a:bodyPr>
          <a:lstStyle/>
          <a:p>
            <a:pPr algn="l"/>
            <a:r>
              <a:rPr lang="en-US" sz="2000" b="1" dirty="0" smtClean="0">
                <a:solidFill>
                  <a:srgbClr val="7030A0"/>
                </a:solidFill>
                <a:latin typeface="Times New Roman" pitchFamily="18" charset="0"/>
                <a:cs typeface="Times New Roman" pitchFamily="18" charset="0"/>
              </a:rPr>
              <a:t>What kind of food can you get in this restaurant?</a:t>
            </a:r>
            <a:br>
              <a:rPr lang="en-US" sz="2000" b="1" dirty="0" smtClean="0">
                <a:solidFill>
                  <a:srgbClr val="7030A0"/>
                </a:solidFill>
                <a:latin typeface="Times New Roman" pitchFamily="18" charset="0"/>
                <a:cs typeface="Times New Roman" pitchFamily="18" charset="0"/>
              </a:rPr>
            </a:br>
            <a:r>
              <a:rPr lang="en-US" sz="2000" b="1" dirty="0" smtClean="0">
                <a:solidFill>
                  <a:srgbClr val="7030A0"/>
                </a:solidFill>
                <a:latin typeface="Times New Roman" pitchFamily="18" charset="0"/>
                <a:cs typeface="Times New Roman" pitchFamily="18" charset="0"/>
              </a:rPr>
              <a:t>Will </a:t>
            </a:r>
            <a:r>
              <a:rPr lang="en-US" sz="2000" b="1" dirty="0" err="1" smtClean="0">
                <a:solidFill>
                  <a:srgbClr val="7030A0"/>
                </a:solidFill>
                <a:latin typeface="Times New Roman" pitchFamily="18" charset="0"/>
                <a:cs typeface="Times New Roman" pitchFamily="18" charset="0"/>
              </a:rPr>
              <a:t>Misha</a:t>
            </a:r>
            <a:r>
              <a:rPr lang="en-US" sz="2000" b="1" dirty="0" smtClean="0">
                <a:solidFill>
                  <a:srgbClr val="7030A0"/>
                </a:solidFill>
                <a:latin typeface="Times New Roman" pitchFamily="18" charset="0"/>
                <a:cs typeface="Times New Roman" pitchFamily="18" charset="0"/>
              </a:rPr>
              <a:t>, Mark and Rob find something that each of them likes in the deli?</a:t>
            </a:r>
            <a:r>
              <a:rPr lang="en-US" sz="2400" dirty="0" smtClean="0">
                <a:solidFill>
                  <a:srgbClr val="7030A0"/>
                </a:solidFill>
                <a:latin typeface="Times New Roman" pitchFamily="18" charset="0"/>
                <a:cs typeface="Times New Roman" pitchFamily="18" charset="0"/>
              </a:rPr>
              <a:t/>
            </a:r>
            <a:br>
              <a:rPr lang="en-US" sz="2400" dirty="0" smtClean="0">
                <a:solidFill>
                  <a:srgbClr val="7030A0"/>
                </a:solidFill>
                <a:latin typeface="Times New Roman" pitchFamily="18" charset="0"/>
                <a:cs typeface="Times New Roman" pitchFamily="18" charset="0"/>
              </a:rPr>
            </a:br>
            <a:endParaRPr lang="ru-RU" sz="2400" dirty="0">
              <a:solidFill>
                <a:srgbClr val="7030A0"/>
              </a:solidFill>
              <a:latin typeface="Times New Roman" pitchFamily="18" charset="0"/>
              <a:cs typeface="Times New Roman" pitchFamily="18" charset="0"/>
            </a:endParaRPr>
          </a:p>
        </p:txBody>
      </p:sp>
      <p:pic>
        <p:nvPicPr>
          <p:cNvPr id="4" name="Содержимое 3" descr="https://upload.wikimedia.org/wikipedia/commons/thumb/9/9e/Carnegie_Deli_Strawberry_Cheesecake.jpg/800px-Carnegie_Deli_Strawberry_Cheesecake.jpg"/>
          <p:cNvPicPr>
            <a:picLocks noGrp="1"/>
          </p:cNvPicPr>
          <p:nvPr>
            <p:ph idx="4294967295"/>
          </p:nvPr>
        </p:nvPicPr>
        <p:blipFill>
          <a:blip r:embed="rId2"/>
          <a:srcRect/>
          <a:stretch>
            <a:fillRect/>
          </a:stretch>
        </p:blipFill>
        <p:spPr bwMode="auto">
          <a:xfrm>
            <a:off x="0" y="928670"/>
            <a:ext cx="4429125" cy="2928955"/>
          </a:xfrm>
          <a:prstGeom prst="rect">
            <a:avLst/>
          </a:prstGeom>
          <a:noFill/>
          <a:ln w="9525">
            <a:noFill/>
            <a:miter lim="800000"/>
            <a:headEnd/>
            <a:tailEnd/>
          </a:ln>
        </p:spPr>
      </p:pic>
      <p:sp>
        <p:nvSpPr>
          <p:cNvPr id="1025" name="Rectangle 1"/>
          <p:cNvSpPr>
            <a:spLocks noChangeArrowheads="1"/>
          </p:cNvSpPr>
          <p:nvPr/>
        </p:nvSpPr>
        <p:spPr bwMode="auto">
          <a:xfrm>
            <a:off x="357158" y="3000373"/>
            <a:ext cx="4071966"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FF"/>
                </a:solidFill>
                <a:effectLst/>
                <a:ea typeface="Times New Roman" pitchFamily="18" charset="0"/>
                <a:cs typeface="Times New Roman" pitchFamily="18" charset="0"/>
              </a:rPr>
              <a:t>A slice of Strawberry Cheesecake </a:t>
            </a:r>
            <a:endParaRPr kumimoji="0" lang="en-US" b="1" i="0" u="none" strike="noStrike" cap="none" normalizeH="0" baseline="0" dirty="0" smtClean="0">
              <a:ln>
                <a:noFill/>
              </a:ln>
              <a:solidFill>
                <a:srgbClr val="0000FF"/>
              </a:solidFill>
              <a:effectLst/>
              <a:cs typeface="Times New Roman" pitchFamily="18" charset="0"/>
            </a:endParaRPr>
          </a:p>
        </p:txBody>
      </p:sp>
      <p:pic>
        <p:nvPicPr>
          <p:cNvPr id="7" name="Рисунок 6" descr="https://upload.wikimedia.org/wikipedia/commons/thumb/b/bd/Carnegie_Deli_Corned_Beef.jpg/800px-Carnegie_Deli_Corned_Beef.jpg"/>
          <p:cNvPicPr/>
          <p:nvPr/>
        </p:nvPicPr>
        <p:blipFill>
          <a:blip r:embed="rId3"/>
          <a:srcRect/>
          <a:stretch>
            <a:fillRect/>
          </a:stretch>
        </p:blipFill>
        <p:spPr bwMode="auto">
          <a:xfrm>
            <a:off x="4572000" y="928670"/>
            <a:ext cx="4572000" cy="2928958"/>
          </a:xfrm>
          <a:prstGeom prst="rect">
            <a:avLst/>
          </a:prstGeom>
          <a:noFill/>
          <a:ln w="9525">
            <a:noFill/>
            <a:miter lim="800000"/>
            <a:headEnd/>
            <a:tailEnd/>
          </a:ln>
        </p:spPr>
      </p:pic>
      <p:sp>
        <p:nvSpPr>
          <p:cNvPr id="1026" name="Rectangle 2"/>
          <p:cNvSpPr>
            <a:spLocks noChangeArrowheads="1"/>
          </p:cNvSpPr>
          <p:nvPr/>
        </p:nvSpPr>
        <p:spPr bwMode="auto">
          <a:xfrm>
            <a:off x="5214942" y="3286124"/>
            <a:ext cx="392905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976313" algn="l"/>
              </a:tabLst>
            </a:pPr>
            <a:r>
              <a:rPr kumimoji="0" lang="en-US" b="1" i="0" u="none" strike="noStrike" cap="none" normalizeH="0" baseline="0" dirty="0" smtClean="0">
                <a:ln>
                  <a:noFill/>
                </a:ln>
                <a:solidFill>
                  <a:srgbClr val="0000FF"/>
                </a:solidFill>
                <a:effectLst/>
                <a:ea typeface="Times New Roman" pitchFamily="18" charset="0"/>
                <a:cs typeface="Times New Roman" pitchFamily="18" charset="0"/>
              </a:rPr>
              <a:t>A corned beef sandwich</a:t>
            </a:r>
            <a:endParaRPr kumimoji="0" lang="en-US" b="1" i="0" u="none" strike="noStrike" cap="none" normalizeH="0" baseline="0" dirty="0" smtClean="0">
              <a:ln>
                <a:noFill/>
              </a:ln>
              <a:solidFill>
                <a:srgbClr val="0000FF"/>
              </a:solidFill>
              <a:effectLst/>
              <a:cs typeface="Times New Roman" pitchFamily="18" charset="0"/>
            </a:endParaRPr>
          </a:p>
        </p:txBody>
      </p:sp>
      <p:pic>
        <p:nvPicPr>
          <p:cNvPr id="9" name="Рисунок 8" descr="https://upload.wikimedia.org/wikipedia/commons/thumb/f/ff/CarnegieReuben.jpg/800px-CarnegieReuben.jpg"/>
          <p:cNvPicPr/>
          <p:nvPr/>
        </p:nvPicPr>
        <p:blipFill>
          <a:blip r:embed="rId4"/>
          <a:srcRect/>
          <a:stretch>
            <a:fillRect/>
          </a:stretch>
        </p:blipFill>
        <p:spPr bwMode="auto">
          <a:xfrm>
            <a:off x="0" y="3929066"/>
            <a:ext cx="4429123" cy="2928934"/>
          </a:xfrm>
          <a:prstGeom prst="rect">
            <a:avLst/>
          </a:prstGeom>
          <a:noFill/>
          <a:ln w="9525">
            <a:noFill/>
            <a:miter lim="800000"/>
            <a:headEnd/>
            <a:tailEnd/>
          </a:ln>
        </p:spPr>
      </p:pic>
      <p:sp>
        <p:nvSpPr>
          <p:cNvPr id="1027" name="AutoShape 3" descr="https://upload.wikimedia.org/wikipedia/commons/thumb/3/34/Pastrami_sandwich.jpg/800px-Pastrami_sandwich.jpg"/>
          <p:cNvSpPr>
            <a:spLocks noChangeAspect="1" noChangeArrowheads="1"/>
          </p:cNvSpPr>
          <p:nvPr/>
        </p:nvSpPr>
        <p:spPr bwMode="auto">
          <a:xfrm>
            <a:off x="0" y="45720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9" name="Rectangle 5"/>
          <p:cNvSpPr>
            <a:spLocks noChangeArrowheads="1"/>
          </p:cNvSpPr>
          <p:nvPr/>
        </p:nvSpPr>
        <p:spPr bwMode="auto">
          <a:xfrm>
            <a:off x="0" y="762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r>
              <a:rPr kumimoji="0" lang="ru-RU" sz="8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3" name="Рисунок 12" descr="https://upload.wikimedia.org/wikipedia/commons/thumb/3/34/Pastrami_sandwich.jpg/800px-Pastrami_sandwich.jpg"/>
          <p:cNvPicPr/>
          <p:nvPr/>
        </p:nvPicPr>
        <p:blipFill>
          <a:blip r:embed="rId5"/>
          <a:srcRect/>
          <a:stretch>
            <a:fillRect/>
          </a:stretch>
        </p:blipFill>
        <p:spPr bwMode="auto">
          <a:xfrm>
            <a:off x="4572000" y="3929066"/>
            <a:ext cx="4572000" cy="2928934"/>
          </a:xfrm>
          <a:prstGeom prst="rect">
            <a:avLst/>
          </a:prstGeom>
          <a:noFill/>
          <a:ln w="9525">
            <a:noFill/>
            <a:miter lim="800000"/>
            <a:headEnd/>
            <a:tailEnd/>
          </a:ln>
        </p:spPr>
      </p:pic>
      <p:sp>
        <p:nvSpPr>
          <p:cNvPr id="14" name="Прямоугольник 13"/>
          <p:cNvSpPr/>
          <p:nvPr/>
        </p:nvSpPr>
        <p:spPr>
          <a:xfrm>
            <a:off x="571472" y="6357958"/>
            <a:ext cx="3571900" cy="461665"/>
          </a:xfrm>
          <a:prstGeom prst="rect">
            <a:avLst/>
          </a:prstGeom>
        </p:spPr>
        <p:txBody>
          <a:bodyPr wrap="square">
            <a:spAutoFit/>
          </a:bodyPr>
          <a:lstStyle/>
          <a:p>
            <a:r>
              <a:rPr lang="en-US" b="1" dirty="0" smtClean="0">
                <a:solidFill>
                  <a:srgbClr val="0000FF"/>
                </a:solidFill>
                <a:cs typeface="Times New Roman" pitchFamily="18" charset="0"/>
              </a:rPr>
              <a:t>A Reuben     sandwich</a:t>
            </a:r>
            <a:endParaRPr lang="ru-RU" b="1" dirty="0">
              <a:solidFill>
                <a:srgbClr val="0000FF"/>
              </a:solidFill>
            </a:endParaRPr>
          </a:p>
        </p:txBody>
      </p:sp>
      <p:sp>
        <p:nvSpPr>
          <p:cNvPr id="15" name="Прямоугольник 14"/>
          <p:cNvSpPr/>
          <p:nvPr/>
        </p:nvSpPr>
        <p:spPr>
          <a:xfrm>
            <a:off x="5357818" y="6286520"/>
            <a:ext cx="3357586" cy="461665"/>
          </a:xfrm>
          <a:prstGeom prst="rect">
            <a:avLst/>
          </a:prstGeom>
        </p:spPr>
        <p:txBody>
          <a:bodyPr wrap="square">
            <a:spAutoFit/>
          </a:bodyPr>
          <a:lstStyle/>
          <a:p>
            <a:r>
              <a:rPr lang="en-US" b="1" dirty="0" smtClean="0">
                <a:solidFill>
                  <a:srgbClr val="0000FF"/>
                </a:solidFill>
              </a:rPr>
              <a:t>A pastrami sandwich </a:t>
            </a:r>
            <a:endParaRPr lang="ru-RU" b="1" dirty="0">
              <a:solidFill>
                <a:srgbClr val="0000FF"/>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57166"/>
            <a:ext cx="8310570" cy="1571636"/>
          </a:xfrm>
        </p:spPr>
        <p:txBody>
          <a:bodyPr>
            <a:normAutofit fontScale="90000"/>
          </a:bodyPr>
          <a:lstStyle/>
          <a:p>
            <a:r>
              <a:rPr lang="en-US" sz="2800" b="1" dirty="0" smtClean="0">
                <a:solidFill>
                  <a:srgbClr val="7030A0"/>
                </a:solidFill>
                <a:latin typeface="Times New Roman" pitchFamily="18" charset="0"/>
                <a:cs typeface="Times New Roman" pitchFamily="18" charset="0"/>
              </a:rPr>
              <a:t>Look through the extracts from the menu and find as many Russian words and dishes as you can.</a:t>
            </a:r>
            <a:r>
              <a:rPr lang="en-US" b="1" dirty="0" smtClean="0"/>
              <a:t/>
            </a:r>
            <a:br>
              <a:rPr lang="en-US" b="1" dirty="0" smtClean="0"/>
            </a:br>
            <a:endParaRPr lang="ru-RU" dirty="0"/>
          </a:p>
        </p:txBody>
      </p:sp>
      <p:pic>
        <p:nvPicPr>
          <p:cNvPr id="4" name="Содержимое 3" descr="restaurant">
            <a:hlinkClick r:id="rId2" tooltip="&quot;restaurant&quot;"/>
          </p:cNvPr>
          <p:cNvPicPr>
            <a:picLocks noGrp="1"/>
          </p:cNvPicPr>
          <p:nvPr>
            <p:ph idx="1"/>
          </p:nvPr>
        </p:nvPicPr>
        <p:blipFill>
          <a:blip r:embed="rId3"/>
          <a:srcRect/>
          <a:stretch>
            <a:fillRect/>
          </a:stretch>
        </p:blipFill>
        <p:spPr bwMode="auto">
          <a:xfrm>
            <a:off x="285720" y="1571612"/>
            <a:ext cx="8643998" cy="498158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142844" y="0"/>
            <a:ext cx="8543956" cy="1357298"/>
          </a:xfrm>
          <a:ln/>
        </p:spPr>
        <p:txBody>
          <a:bodyPr>
            <a:normAutofit fontScale="90000"/>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solidFill>
                  <a:srgbClr val="FFFFFF"/>
                </a:solidFill>
              </a:rPr>
              <a:t/>
            </a:r>
            <a:br>
              <a:rPr lang="en-US" sz="4000" dirty="0">
                <a:solidFill>
                  <a:srgbClr val="FFFFFF"/>
                </a:solidFill>
              </a:rPr>
            </a:br>
            <a:r>
              <a:rPr lang="ru-RU" dirty="0" err="1">
                <a:solidFill>
                  <a:srgbClr val="6600FF"/>
                </a:solidFill>
              </a:rPr>
              <a:t>What</a:t>
            </a:r>
            <a:r>
              <a:rPr lang="ru-RU" dirty="0">
                <a:solidFill>
                  <a:srgbClr val="6600FF"/>
                </a:solidFill>
              </a:rPr>
              <a:t> </a:t>
            </a:r>
            <a:r>
              <a:rPr lang="ru-RU" dirty="0" err="1">
                <a:solidFill>
                  <a:srgbClr val="6600FF"/>
                </a:solidFill>
              </a:rPr>
              <a:t>are</a:t>
            </a:r>
            <a:r>
              <a:rPr lang="ru-RU" dirty="0">
                <a:solidFill>
                  <a:srgbClr val="6600FF"/>
                </a:solidFill>
              </a:rPr>
              <a:t> </a:t>
            </a:r>
            <a:r>
              <a:rPr lang="ru-RU" dirty="0" err="1">
                <a:solidFill>
                  <a:srgbClr val="6600FF"/>
                </a:solidFill>
              </a:rPr>
              <a:t>your</a:t>
            </a:r>
            <a:r>
              <a:rPr lang="ru-RU" dirty="0">
                <a:solidFill>
                  <a:srgbClr val="6600FF"/>
                </a:solidFill>
              </a:rPr>
              <a:t> </a:t>
            </a:r>
            <a:r>
              <a:rPr lang="ru-RU" dirty="0" err="1">
                <a:solidFill>
                  <a:srgbClr val="6600FF"/>
                </a:solidFill>
              </a:rPr>
              <a:t>emotions</a:t>
            </a:r>
            <a:r>
              <a:rPr lang="ru-RU" dirty="0">
                <a:solidFill>
                  <a:srgbClr val="6600FF"/>
                </a:solidFill>
              </a:rPr>
              <a:t> </a:t>
            </a:r>
            <a:r>
              <a:rPr lang="ru-RU" dirty="0" err="1">
                <a:solidFill>
                  <a:srgbClr val="6600FF"/>
                </a:solidFill>
              </a:rPr>
              <a:t>today</a:t>
            </a:r>
            <a:r>
              <a:rPr lang="ru-RU" dirty="0">
                <a:solidFill>
                  <a:srgbClr val="6600FF"/>
                </a:solidFill>
              </a:rPr>
              <a:t>? </a:t>
            </a:r>
            <a:r>
              <a:rPr lang="ru-RU" dirty="0" err="1">
                <a:solidFill>
                  <a:srgbClr val="6600FF"/>
                </a:solidFill>
              </a:rPr>
              <a:t>Choose</a:t>
            </a:r>
            <a:r>
              <a:rPr lang="ru-RU" dirty="0">
                <a:solidFill>
                  <a:srgbClr val="6600FF"/>
                </a:solidFill>
              </a:rPr>
              <a:t> </a:t>
            </a:r>
            <a:r>
              <a:rPr lang="ru-RU" dirty="0" err="1">
                <a:solidFill>
                  <a:srgbClr val="6600FF"/>
                </a:solidFill>
              </a:rPr>
              <a:t>one</a:t>
            </a:r>
            <a:r>
              <a:rPr lang="ru-RU" dirty="0">
                <a:solidFill>
                  <a:srgbClr val="6600FF"/>
                </a:solidFill>
              </a:rPr>
              <a:t> </a:t>
            </a:r>
            <a:r>
              <a:rPr lang="ru-RU" dirty="0" err="1">
                <a:solidFill>
                  <a:srgbClr val="6600FF"/>
                </a:solidFill>
              </a:rPr>
              <a:t>statement</a:t>
            </a:r>
            <a:r>
              <a:rPr lang="ru-RU" dirty="0">
                <a:solidFill>
                  <a:srgbClr val="6600FF"/>
                </a:solidFill>
              </a:rPr>
              <a:t> </a:t>
            </a:r>
            <a:r>
              <a:rPr lang="ru-RU" dirty="0" err="1">
                <a:solidFill>
                  <a:srgbClr val="6600FF"/>
                </a:solidFill>
              </a:rPr>
              <a:t>and</a:t>
            </a:r>
            <a:r>
              <a:rPr lang="ru-RU" dirty="0">
                <a:solidFill>
                  <a:srgbClr val="6600FF"/>
                </a:solidFill>
              </a:rPr>
              <a:t> </a:t>
            </a:r>
            <a:r>
              <a:rPr lang="ru-RU" dirty="0" err="1">
                <a:solidFill>
                  <a:srgbClr val="6600FF"/>
                </a:solidFill>
              </a:rPr>
              <a:t>write</a:t>
            </a:r>
            <a:r>
              <a:rPr lang="ru-RU" dirty="0">
                <a:solidFill>
                  <a:srgbClr val="6600FF"/>
                </a:solidFill>
              </a:rPr>
              <a:t> </a:t>
            </a:r>
            <a:r>
              <a:rPr lang="ru-RU" dirty="0" err="1">
                <a:solidFill>
                  <a:srgbClr val="6600FF"/>
                </a:solidFill>
              </a:rPr>
              <a:t>it</a:t>
            </a:r>
            <a:r>
              <a:rPr lang="ru-RU" dirty="0">
                <a:solidFill>
                  <a:srgbClr val="6600FF"/>
                </a:solidFill>
              </a:rPr>
              <a:t>. </a:t>
            </a:r>
            <a:r>
              <a:rPr lang="ru-RU" sz="4000" dirty="0">
                <a:solidFill>
                  <a:srgbClr val="6600FF"/>
                </a:solidFill>
              </a:rPr>
              <a:t/>
            </a:r>
            <a:br>
              <a:rPr lang="ru-RU" sz="4000" dirty="0">
                <a:solidFill>
                  <a:srgbClr val="6600FF"/>
                </a:solidFill>
              </a:rPr>
            </a:br>
            <a:endParaRPr lang="ru-RU" sz="4000" dirty="0">
              <a:solidFill>
                <a:srgbClr val="6600FF"/>
              </a:solidFill>
            </a:endParaRPr>
          </a:p>
        </p:txBody>
      </p:sp>
      <p:sp>
        <p:nvSpPr>
          <p:cNvPr id="29698" name="Rectangle 2"/>
          <p:cNvSpPr>
            <a:spLocks noGrp="1" noChangeArrowheads="1"/>
          </p:cNvSpPr>
          <p:nvPr>
            <p:ph type="body" idx="1"/>
          </p:nvPr>
        </p:nvSpPr>
        <p:spPr>
          <a:xfrm>
            <a:off x="457200" y="1981200"/>
            <a:ext cx="3900486" cy="4648200"/>
          </a:xfrm>
          <a:ln/>
        </p:spPr>
        <p:txBody>
          <a:bodyPr/>
          <a:lstStyle/>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a:t>      </a:t>
            </a: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a:solidFill>
                  <a:srgbClr val="0000FF"/>
                </a:solidFill>
              </a:rPr>
              <a:t>- </a:t>
            </a:r>
            <a:r>
              <a:rPr lang="ru-RU" sz="2000" dirty="0" err="1">
                <a:solidFill>
                  <a:srgbClr val="0000FF"/>
                </a:solidFill>
              </a:rPr>
              <a:t>Our</a:t>
            </a:r>
            <a:r>
              <a:rPr lang="ru-RU" sz="2000" dirty="0">
                <a:solidFill>
                  <a:srgbClr val="0000FF"/>
                </a:solidFill>
              </a:rPr>
              <a:t> </a:t>
            </a:r>
            <a:r>
              <a:rPr lang="ru-RU" sz="2000" dirty="0" err="1">
                <a:solidFill>
                  <a:srgbClr val="0000FF"/>
                </a:solidFill>
              </a:rPr>
              <a:t>lesson</a:t>
            </a:r>
            <a:r>
              <a:rPr lang="ru-RU" sz="2000" dirty="0">
                <a:solidFill>
                  <a:srgbClr val="0000FF"/>
                </a:solidFill>
              </a:rPr>
              <a:t> </a:t>
            </a:r>
            <a:r>
              <a:rPr lang="ru-RU" sz="2000" dirty="0" err="1">
                <a:solidFill>
                  <a:srgbClr val="0000FF"/>
                </a:solidFill>
              </a:rPr>
              <a:t>was</a:t>
            </a:r>
            <a:r>
              <a:rPr lang="ru-RU" sz="2000" dirty="0">
                <a:solidFill>
                  <a:srgbClr val="0000FF"/>
                </a:solidFill>
              </a:rPr>
              <a:t> </a:t>
            </a:r>
            <a:r>
              <a:rPr lang="ru-RU" sz="2000" dirty="0" err="1">
                <a:solidFill>
                  <a:srgbClr val="0000FF"/>
                </a:solidFill>
              </a:rPr>
              <a:t>good</a:t>
            </a:r>
            <a:r>
              <a:rPr lang="ru-RU" sz="2000" dirty="0">
                <a:solidFill>
                  <a:srgbClr val="0000FF"/>
                </a:solidFill>
              </a:rPr>
              <a:t>.</a:t>
            </a: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endParaRPr lang="en-US" sz="2000" dirty="0">
              <a:solidFill>
                <a:srgbClr val="0000FF"/>
              </a:solidFill>
            </a:endParaRP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smtClean="0">
                <a:solidFill>
                  <a:srgbClr val="0000FF"/>
                </a:solidFill>
              </a:rPr>
              <a:t>- </a:t>
            </a:r>
            <a:r>
              <a:rPr lang="ru-RU" sz="2000" dirty="0" err="1">
                <a:solidFill>
                  <a:srgbClr val="0000FF"/>
                </a:solidFill>
              </a:rPr>
              <a:t>My</a:t>
            </a:r>
            <a:r>
              <a:rPr lang="ru-RU" sz="2000" dirty="0">
                <a:solidFill>
                  <a:srgbClr val="0000FF"/>
                </a:solidFill>
              </a:rPr>
              <a:t> </a:t>
            </a:r>
            <a:r>
              <a:rPr lang="ru-RU" sz="2000" dirty="0" err="1">
                <a:solidFill>
                  <a:srgbClr val="0000FF"/>
                </a:solidFill>
              </a:rPr>
              <a:t>mood</a:t>
            </a:r>
            <a:r>
              <a:rPr lang="ru-RU" sz="2000" dirty="0">
                <a:solidFill>
                  <a:srgbClr val="0000FF"/>
                </a:solidFill>
              </a:rPr>
              <a:t> </a:t>
            </a:r>
            <a:r>
              <a:rPr lang="ru-RU" sz="2000" dirty="0" err="1">
                <a:solidFill>
                  <a:srgbClr val="0000FF"/>
                </a:solidFill>
              </a:rPr>
              <a:t>is</a:t>
            </a:r>
            <a:r>
              <a:rPr lang="ru-RU" sz="2000" dirty="0">
                <a:solidFill>
                  <a:srgbClr val="0000FF"/>
                </a:solidFill>
              </a:rPr>
              <a:t> </a:t>
            </a:r>
            <a:r>
              <a:rPr lang="ru-RU" sz="2000" dirty="0" err="1">
                <a:solidFill>
                  <a:srgbClr val="0000FF"/>
                </a:solidFill>
              </a:rPr>
              <a:t>excellent</a:t>
            </a:r>
            <a:r>
              <a:rPr lang="ru-RU" sz="2000" dirty="0">
                <a:solidFill>
                  <a:srgbClr val="0000FF"/>
                </a:solidFill>
              </a:rPr>
              <a:t>!</a:t>
            </a: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endParaRPr lang="ru-RU" sz="2000" dirty="0">
              <a:solidFill>
                <a:srgbClr val="0000FF"/>
              </a:solidFill>
            </a:endParaRP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smtClean="0">
                <a:solidFill>
                  <a:srgbClr val="0000FF"/>
                </a:solidFill>
              </a:rPr>
              <a:t>- </a:t>
            </a:r>
            <a:r>
              <a:rPr lang="en-US" sz="2000" dirty="0">
                <a:solidFill>
                  <a:srgbClr val="0000FF"/>
                </a:solidFill>
              </a:rPr>
              <a:t>I could help my friends.</a:t>
            </a: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endParaRPr lang="en-US" sz="2000" dirty="0">
              <a:solidFill>
                <a:srgbClr val="0000FF"/>
              </a:solidFill>
            </a:endParaRP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a:solidFill>
                  <a:srgbClr val="0000FF"/>
                </a:solidFill>
              </a:rPr>
              <a:t>- </a:t>
            </a:r>
            <a:r>
              <a:rPr lang="ru-RU" sz="2000" dirty="0">
                <a:solidFill>
                  <a:srgbClr val="0000FF"/>
                </a:solidFill>
              </a:rPr>
              <a:t>I </a:t>
            </a:r>
            <a:r>
              <a:rPr lang="ru-RU" sz="2000" dirty="0" err="1">
                <a:solidFill>
                  <a:srgbClr val="0000FF"/>
                </a:solidFill>
              </a:rPr>
              <a:t>worked</a:t>
            </a:r>
            <a:r>
              <a:rPr lang="ru-RU" sz="2000" dirty="0">
                <a:solidFill>
                  <a:srgbClr val="0000FF"/>
                </a:solidFill>
              </a:rPr>
              <a:t> </a:t>
            </a:r>
            <a:r>
              <a:rPr lang="ru-RU" sz="2000" dirty="0" err="1">
                <a:solidFill>
                  <a:srgbClr val="0000FF"/>
                </a:solidFill>
              </a:rPr>
              <a:t>very</a:t>
            </a:r>
            <a:r>
              <a:rPr lang="ru-RU" sz="2000" dirty="0">
                <a:solidFill>
                  <a:srgbClr val="0000FF"/>
                </a:solidFill>
              </a:rPr>
              <a:t> </a:t>
            </a:r>
            <a:r>
              <a:rPr lang="ru-RU" sz="2000" dirty="0" err="1">
                <a:solidFill>
                  <a:srgbClr val="0000FF"/>
                </a:solidFill>
              </a:rPr>
              <a:t>well</a:t>
            </a:r>
            <a:r>
              <a:rPr lang="ru-RU" sz="2000" dirty="0">
                <a:solidFill>
                  <a:srgbClr val="0000FF"/>
                </a:solidFill>
              </a:rPr>
              <a:t>.</a:t>
            </a: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endParaRPr lang="en-US" sz="2000" dirty="0">
              <a:solidFill>
                <a:srgbClr val="0000FF"/>
              </a:solidFill>
            </a:endParaRPr>
          </a:p>
          <a:p>
            <a:pPr marL="609600" indent="-608013">
              <a:lnSpc>
                <a:spcPct val="80000"/>
              </a:lnSpc>
              <a:spcBef>
                <a:spcPts val="500"/>
              </a:spcBef>
              <a:buClrTx/>
              <a:buSzPct val="60000"/>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ru-RU" sz="2000" dirty="0" smtClean="0">
                <a:solidFill>
                  <a:srgbClr val="0000FF"/>
                </a:solidFill>
              </a:rPr>
              <a:t>-</a:t>
            </a:r>
            <a:r>
              <a:rPr lang="en-US" sz="2000" dirty="0" smtClean="0">
                <a:solidFill>
                  <a:srgbClr val="0000FF"/>
                </a:solidFill>
              </a:rPr>
              <a:t>I </a:t>
            </a:r>
            <a:r>
              <a:rPr lang="en-US" sz="2000" dirty="0">
                <a:solidFill>
                  <a:srgbClr val="0000FF"/>
                </a:solidFill>
              </a:rPr>
              <a:t>was interested in the lesson</a:t>
            </a:r>
            <a:r>
              <a:rPr lang="en-US" sz="2000" dirty="0" smtClean="0">
                <a:solidFill>
                  <a:srgbClr val="0000FF"/>
                </a:solidFill>
              </a:rPr>
              <a:t>.</a:t>
            </a:r>
            <a:endParaRPr lang="ru-RU" sz="2000" dirty="0" smtClean="0">
              <a:solidFill>
                <a:srgbClr val="0000FF"/>
              </a:solidFill>
            </a:endParaRPr>
          </a:p>
          <a:p>
            <a:pPr marL="609600" indent="-608013">
              <a:lnSpc>
                <a:spcPct val="80000"/>
              </a:lnSpc>
              <a:spcBef>
                <a:spcPts val="500"/>
              </a:spcBef>
              <a:buClrTx/>
              <a:buSzPct val="60000"/>
              <a:buFontTx/>
              <a:buChar char="-"/>
              <a:tabLst>
                <a:tab pos="1179513" algn="l"/>
                <a:tab pos="2093913" algn="l"/>
                <a:tab pos="3008313" algn="l"/>
                <a:tab pos="3922713" algn="l"/>
                <a:tab pos="4837113" algn="l"/>
                <a:tab pos="5751513" algn="l"/>
                <a:tab pos="6665913" algn="l"/>
                <a:tab pos="7580313" algn="l"/>
                <a:tab pos="8494713" algn="l"/>
                <a:tab pos="9409113" algn="l"/>
                <a:tab pos="10323513" algn="l"/>
              </a:tabLst>
            </a:pPr>
            <a:endParaRPr lang="ru-RU" sz="2000" dirty="0" smtClean="0">
              <a:solidFill>
                <a:srgbClr val="0000FF"/>
              </a:solidFill>
            </a:endParaRPr>
          </a:p>
          <a:p>
            <a:pPr marL="609600" indent="-608013">
              <a:lnSpc>
                <a:spcPct val="80000"/>
              </a:lnSpc>
              <a:spcBef>
                <a:spcPts val="500"/>
              </a:spcBef>
              <a:buClrTx/>
              <a:buSzPct val="60000"/>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smtClean="0">
                <a:solidFill>
                  <a:srgbClr val="0000FF"/>
                </a:solidFill>
              </a:rPr>
              <a:t>-I leaned a lot of information.</a:t>
            </a:r>
            <a:endParaRPr lang="en-US" sz="2000" dirty="0">
              <a:solidFill>
                <a:srgbClr val="0000FF"/>
              </a:solidFill>
            </a:endParaRPr>
          </a:p>
        </p:txBody>
      </p:sp>
      <p:sp>
        <p:nvSpPr>
          <p:cNvPr id="29699" name="Rectangle 3"/>
          <p:cNvSpPr>
            <a:spLocks noGrp="1" noChangeArrowheads="1"/>
          </p:cNvSpPr>
          <p:nvPr>
            <p:ph type="body" idx="2"/>
          </p:nvPr>
        </p:nvSpPr>
        <p:spPr>
          <a:xfrm>
            <a:off x="4929190" y="2057400"/>
            <a:ext cx="3929090" cy="4648200"/>
          </a:xfrm>
          <a:ln/>
        </p:spPr>
        <p:txBody>
          <a:bodyPr/>
          <a:lstStyle/>
          <a:p>
            <a:pPr marL="341313" indent="-341313">
              <a:lnSpc>
                <a:spcPct val="80000"/>
              </a:lnSpc>
              <a:spcBef>
                <a:spcPts val="500"/>
              </a:spcBef>
              <a:buClr>
                <a:srgbClr val="FFFFCC"/>
              </a:buClr>
              <a:buSzPct val="6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dirty="0"/>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dirty="0">
                <a:solidFill>
                  <a:srgbClr val="0000FF"/>
                </a:solidFill>
              </a:rPr>
              <a:t>- </a:t>
            </a:r>
            <a:r>
              <a:rPr lang="ru-RU" sz="2000" dirty="0">
                <a:solidFill>
                  <a:srgbClr val="0000FF"/>
                </a:solidFill>
              </a:rPr>
              <a:t>I </a:t>
            </a:r>
            <a:r>
              <a:rPr lang="ru-RU" sz="2000" dirty="0" err="1">
                <a:solidFill>
                  <a:srgbClr val="0000FF"/>
                </a:solidFill>
              </a:rPr>
              <a:t>worked</a:t>
            </a:r>
            <a:r>
              <a:rPr lang="ru-RU" sz="2000" dirty="0">
                <a:solidFill>
                  <a:srgbClr val="0000FF"/>
                </a:solidFill>
              </a:rPr>
              <a:t> </a:t>
            </a:r>
            <a:r>
              <a:rPr lang="ru-RU" sz="2000" dirty="0" err="1">
                <a:solidFill>
                  <a:srgbClr val="0000FF"/>
                </a:solidFill>
              </a:rPr>
              <a:t>badly</a:t>
            </a:r>
            <a:r>
              <a:rPr lang="ru-RU" sz="2000" dirty="0">
                <a:solidFill>
                  <a:srgbClr val="0000FF"/>
                </a:solidFill>
              </a:rPr>
              <a:t>.</a:t>
            </a:r>
          </a:p>
          <a:p>
            <a:pPr marL="341313" indent="-341313">
              <a:lnSpc>
                <a:spcPct val="80000"/>
              </a:lnSpc>
              <a:spcBef>
                <a:spcPts val="500"/>
              </a:spcBef>
              <a:buClr>
                <a:srgbClr val="FFFFCC"/>
              </a:buClr>
              <a:buSzPct val="6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dirty="0">
              <a:solidFill>
                <a:srgbClr val="0000FF"/>
              </a:solidFill>
            </a:endParaRP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dirty="0">
                <a:solidFill>
                  <a:srgbClr val="0000FF"/>
                </a:solidFill>
              </a:rPr>
              <a:t>- </a:t>
            </a:r>
            <a:r>
              <a:rPr lang="ru-RU" sz="2000" dirty="0" err="1">
                <a:solidFill>
                  <a:srgbClr val="0000FF"/>
                </a:solidFill>
              </a:rPr>
              <a:t>My</a:t>
            </a:r>
            <a:r>
              <a:rPr lang="ru-RU" sz="2000" dirty="0">
                <a:solidFill>
                  <a:srgbClr val="0000FF"/>
                </a:solidFill>
              </a:rPr>
              <a:t> </a:t>
            </a:r>
            <a:r>
              <a:rPr lang="ru-RU" sz="2000" dirty="0" err="1">
                <a:solidFill>
                  <a:srgbClr val="0000FF"/>
                </a:solidFill>
              </a:rPr>
              <a:t>mood</a:t>
            </a:r>
            <a:r>
              <a:rPr lang="ru-RU" sz="2000" dirty="0">
                <a:solidFill>
                  <a:srgbClr val="0000FF"/>
                </a:solidFill>
              </a:rPr>
              <a:t> (настроение) </a:t>
            </a:r>
            <a:r>
              <a:rPr lang="ru-RU" sz="2000" dirty="0" err="1">
                <a:solidFill>
                  <a:srgbClr val="0000FF"/>
                </a:solidFill>
              </a:rPr>
              <a:t>is</a:t>
            </a:r>
            <a:r>
              <a:rPr lang="ru-RU" sz="2000" dirty="0">
                <a:solidFill>
                  <a:srgbClr val="0000FF"/>
                </a:solidFill>
              </a:rPr>
              <a:t> </a:t>
            </a:r>
            <a:r>
              <a:rPr lang="ru-RU" sz="2000" dirty="0" err="1">
                <a:solidFill>
                  <a:srgbClr val="0000FF"/>
                </a:solidFill>
              </a:rPr>
              <a:t>bad</a:t>
            </a:r>
            <a:r>
              <a:rPr lang="ru-RU" sz="2000" dirty="0">
                <a:solidFill>
                  <a:srgbClr val="0000FF"/>
                </a:solidFill>
              </a:rPr>
              <a:t>.</a:t>
            </a:r>
          </a:p>
          <a:p>
            <a:pPr marL="341313" indent="-341313">
              <a:lnSpc>
                <a:spcPct val="80000"/>
              </a:lnSpc>
              <a:spcBef>
                <a:spcPts val="500"/>
              </a:spcBef>
              <a:buClr>
                <a:srgbClr val="FFFFCC"/>
              </a:buClr>
              <a:buSzPct val="60000"/>
              <a:buFont typeface="Verdan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dirty="0">
              <a:solidFill>
                <a:srgbClr val="0000FF"/>
              </a:solidFill>
            </a:endParaRP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dirty="0">
                <a:solidFill>
                  <a:srgbClr val="0000FF"/>
                </a:solidFill>
              </a:rPr>
              <a:t>- </a:t>
            </a:r>
            <a:r>
              <a:rPr lang="ru-RU" sz="2000" dirty="0" err="1">
                <a:solidFill>
                  <a:srgbClr val="0000FF"/>
                </a:solidFill>
              </a:rPr>
              <a:t>My</a:t>
            </a:r>
            <a:r>
              <a:rPr lang="ru-RU" sz="2000" dirty="0">
                <a:solidFill>
                  <a:srgbClr val="0000FF"/>
                </a:solidFill>
              </a:rPr>
              <a:t> </a:t>
            </a:r>
            <a:r>
              <a:rPr lang="ru-RU" sz="2000" dirty="0" err="1">
                <a:solidFill>
                  <a:srgbClr val="0000FF"/>
                </a:solidFill>
              </a:rPr>
              <a:t>knowledge</a:t>
            </a:r>
            <a:r>
              <a:rPr lang="en-US" sz="2000" dirty="0">
                <a:solidFill>
                  <a:srgbClr val="0000FF"/>
                </a:solidFill>
              </a:rPr>
              <a:t> (</a:t>
            </a:r>
            <a:r>
              <a:rPr lang="ru-RU" sz="2000" dirty="0">
                <a:solidFill>
                  <a:srgbClr val="0000FF"/>
                </a:solidFill>
              </a:rPr>
              <a:t>знания) </a:t>
            </a:r>
            <a:r>
              <a:rPr lang="ru-RU" sz="2000" dirty="0" err="1">
                <a:solidFill>
                  <a:srgbClr val="0000FF"/>
                </a:solidFill>
              </a:rPr>
              <a:t>is</a:t>
            </a:r>
            <a:r>
              <a:rPr lang="ru-RU" sz="2000" dirty="0">
                <a:solidFill>
                  <a:srgbClr val="0000FF"/>
                </a:solidFill>
              </a:rPr>
              <a:t> </a:t>
            </a:r>
            <a:r>
              <a:rPr lang="ru-RU" sz="2000" dirty="0" err="1">
                <a:solidFill>
                  <a:srgbClr val="0000FF"/>
                </a:solidFill>
              </a:rPr>
              <a:t>bad</a:t>
            </a:r>
            <a:r>
              <a:rPr lang="ru-RU" sz="2000" dirty="0">
                <a:solidFill>
                  <a:srgbClr val="0000FF"/>
                </a:solidFill>
              </a:rPr>
              <a:t>.</a:t>
            </a: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dirty="0">
              <a:solidFill>
                <a:srgbClr val="0000FF"/>
              </a:solidFill>
            </a:endParaRP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dirty="0">
                <a:solidFill>
                  <a:srgbClr val="0000FF"/>
                </a:solidFill>
              </a:rPr>
              <a:t>- The theme was not interesting for me.</a:t>
            </a: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dirty="0">
              <a:solidFill>
                <a:srgbClr val="0000FF"/>
              </a:solidFill>
            </a:endParaRP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dirty="0">
                <a:solidFill>
                  <a:srgbClr val="0000FF"/>
                </a:solidFill>
              </a:rPr>
              <a:t>- </a:t>
            </a:r>
            <a:r>
              <a:rPr lang="ru-RU" sz="2000" dirty="0">
                <a:solidFill>
                  <a:srgbClr val="0000FF"/>
                </a:solidFill>
              </a:rPr>
              <a:t>I </a:t>
            </a:r>
            <a:r>
              <a:rPr lang="ru-RU" sz="2000" dirty="0" err="1">
                <a:solidFill>
                  <a:srgbClr val="0000FF"/>
                </a:solidFill>
              </a:rPr>
              <a:t>have</a:t>
            </a:r>
            <a:r>
              <a:rPr lang="ru-RU" sz="2000" dirty="0">
                <a:solidFill>
                  <a:srgbClr val="0000FF"/>
                </a:solidFill>
              </a:rPr>
              <a:t> </a:t>
            </a:r>
            <a:r>
              <a:rPr lang="ru-RU" sz="2000" dirty="0" err="1">
                <a:solidFill>
                  <a:srgbClr val="0000FF"/>
                </a:solidFill>
              </a:rPr>
              <a:t>negative</a:t>
            </a:r>
            <a:r>
              <a:rPr lang="ru-RU" sz="2000" dirty="0">
                <a:solidFill>
                  <a:srgbClr val="0000FF"/>
                </a:solidFill>
              </a:rPr>
              <a:t> </a:t>
            </a:r>
            <a:r>
              <a:rPr lang="ru-RU" sz="2000" dirty="0" err="1">
                <a:solidFill>
                  <a:srgbClr val="0000FF"/>
                </a:solidFill>
              </a:rPr>
              <a:t>emotions</a:t>
            </a:r>
            <a:r>
              <a:rPr lang="ru-RU" sz="2000" dirty="0">
                <a:solidFill>
                  <a:srgbClr val="0000FF"/>
                </a:solidFill>
              </a:rPr>
              <a:t>.</a:t>
            </a:r>
          </a:p>
          <a:p>
            <a:pPr marL="341313" indent="-341313">
              <a:lnSpc>
                <a:spcPct val="80000"/>
              </a:lnSpc>
              <a:spcBef>
                <a:spcPts val="500"/>
              </a:spcBef>
              <a:buClr>
                <a:srgbClr val="FFFFCC"/>
              </a:buClr>
              <a:buSzPct val="6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ru-RU" sz="2000" dirty="0"/>
          </a:p>
          <a:p>
            <a:pPr marL="341313" indent="-341313">
              <a:lnSpc>
                <a:spcPct val="80000"/>
              </a:lnSpc>
              <a:spcBef>
                <a:spcPts val="500"/>
              </a:spcBef>
              <a:buClr>
                <a:srgbClr val="FFFFCC"/>
              </a:buClr>
              <a:buSzPct val="6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ru-RU" sz="2000" dirty="0"/>
          </a:p>
        </p:txBody>
      </p:sp>
      <p:pic>
        <p:nvPicPr>
          <p:cNvPr id="29700" name="Picture 4"/>
          <p:cNvPicPr>
            <a:picLocks noChangeAspect="1" noChangeArrowheads="1"/>
          </p:cNvPicPr>
          <p:nvPr/>
        </p:nvPicPr>
        <p:blipFill>
          <a:blip r:embed="rId3"/>
          <a:srcRect/>
          <a:stretch>
            <a:fillRect/>
          </a:stretch>
        </p:blipFill>
        <p:spPr bwMode="auto">
          <a:xfrm>
            <a:off x="5943600" y="1214422"/>
            <a:ext cx="1271606" cy="1014428"/>
          </a:xfrm>
          <a:prstGeom prst="rect">
            <a:avLst/>
          </a:prstGeom>
          <a:noFill/>
          <a:ln w="9525">
            <a:noFill/>
            <a:round/>
            <a:headEnd/>
            <a:tailEnd/>
          </a:ln>
          <a:effectLst/>
        </p:spPr>
      </p:pic>
      <p:pic>
        <p:nvPicPr>
          <p:cNvPr id="29701" name="Picture 5"/>
          <p:cNvPicPr>
            <a:picLocks noChangeAspect="1" noChangeArrowheads="1"/>
          </p:cNvPicPr>
          <p:nvPr/>
        </p:nvPicPr>
        <p:blipFill>
          <a:blip r:embed="rId4"/>
          <a:srcRect/>
          <a:stretch>
            <a:fillRect/>
          </a:stretch>
        </p:blipFill>
        <p:spPr bwMode="auto">
          <a:xfrm>
            <a:off x="1000100" y="1214422"/>
            <a:ext cx="2047900" cy="1025541"/>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pPr algn="ctr"/>
            <a:r>
              <a:rPr lang="en-US" b="1" dirty="0" smtClean="0">
                <a:solidFill>
                  <a:srgbClr val="6600FF"/>
                </a:solidFill>
              </a:rPr>
              <a:t>Homework</a:t>
            </a:r>
            <a:endParaRPr lang="ru-RU" b="1" dirty="0">
              <a:solidFill>
                <a:srgbClr val="6600FF"/>
              </a:solidFill>
            </a:endParaRPr>
          </a:p>
        </p:txBody>
      </p:sp>
      <p:sp>
        <p:nvSpPr>
          <p:cNvPr id="8" name="Содержимое 7"/>
          <p:cNvSpPr>
            <a:spLocks noGrp="1"/>
          </p:cNvSpPr>
          <p:nvPr>
            <p:ph idx="1"/>
          </p:nvPr>
        </p:nvSpPr>
        <p:spPr>
          <a:xfrm>
            <a:off x="571472" y="1554162"/>
            <a:ext cx="8001056" cy="4525963"/>
          </a:xfrm>
        </p:spPr>
        <p:txBody>
          <a:bodyPr/>
          <a:lstStyle/>
          <a:p>
            <a:r>
              <a:rPr lang="en-US" dirty="0" smtClean="0">
                <a:solidFill>
                  <a:srgbClr val="6600FF"/>
                </a:solidFill>
                <a:latin typeface="Times New Roman" pitchFamily="18" charset="0"/>
                <a:cs typeface="Times New Roman" pitchFamily="18" charset="0"/>
              </a:rPr>
              <a:t>Learn new words by heart</a:t>
            </a:r>
          </a:p>
          <a:p>
            <a:r>
              <a:rPr lang="en-US" dirty="0" smtClean="0">
                <a:solidFill>
                  <a:srgbClr val="6600FF"/>
                </a:solidFill>
                <a:latin typeface="Times New Roman" pitchFamily="18" charset="0"/>
                <a:cs typeface="Times New Roman" pitchFamily="18" charset="0"/>
              </a:rPr>
              <a:t>WB – ex. A,B p. 18</a:t>
            </a:r>
            <a:endParaRPr lang="ru-RU" dirty="0" smtClean="0">
              <a:latin typeface="Times New Roman" pitchFamily="18" charset="0"/>
              <a:cs typeface="Times New Roman" pitchFamily="18" charset="0"/>
            </a:endParaRPr>
          </a:p>
          <a:p>
            <a:pPr>
              <a:buNone/>
            </a:pPr>
            <a:r>
              <a:rPr lang="en-US" sz="3600" dirty="0" smtClean="0">
                <a:solidFill>
                  <a:srgbClr val="6600FF"/>
                </a:solidFill>
                <a:latin typeface="Times New Roman" pitchFamily="18" charset="0"/>
                <a:cs typeface="Times New Roman" pitchFamily="18" charset="0"/>
              </a:rPr>
              <a:t>   </a:t>
            </a:r>
            <a:r>
              <a:rPr lang="en-US" sz="3600" dirty="0" err="1" smtClean="0">
                <a:solidFill>
                  <a:srgbClr val="6600FF"/>
                </a:solidFill>
                <a:latin typeface="Times New Roman" pitchFamily="18" charset="0"/>
                <a:cs typeface="Times New Roman" pitchFamily="18" charset="0"/>
              </a:rPr>
              <a:t>Misha</a:t>
            </a:r>
            <a:r>
              <a:rPr lang="en-US" sz="3600" dirty="0" smtClean="0">
                <a:solidFill>
                  <a:srgbClr val="6600FF"/>
                </a:solidFill>
                <a:latin typeface="Times New Roman" pitchFamily="18" charset="0"/>
                <a:cs typeface="Times New Roman" pitchFamily="18" charset="0"/>
              </a:rPr>
              <a:t> is telling his friends about some of his </a:t>
            </a:r>
            <a:r>
              <a:rPr lang="en-US" sz="3600" dirty="0" err="1" smtClean="0">
                <a:solidFill>
                  <a:srgbClr val="6600FF"/>
                </a:solidFill>
                <a:latin typeface="Times New Roman" pitchFamily="18" charset="0"/>
                <a:cs typeface="Times New Roman" pitchFamily="18" charset="0"/>
              </a:rPr>
              <a:t>favourite</a:t>
            </a:r>
            <a:r>
              <a:rPr lang="en-US" sz="3600" dirty="0" smtClean="0">
                <a:solidFill>
                  <a:srgbClr val="6600FF"/>
                </a:solidFill>
                <a:latin typeface="Times New Roman" pitchFamily="18" charset="0"/>
                <a:cs typeface="Times New Roman" pitchFamily="18" charset="0"/>
              </a:rPr>
              <a:t> Russian dishes. Match the dish with the description. Get ready to describe Russian dishes to your friends in the next lesson.</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ru-RU" dirty="0" smtClean="0">
              <a:latin typeface="Times New Roman" pitchFamily="18" charset="0"/>
              <a:cs typeface="Times New Roman" pitchFamily="18" charset="0"/>
            </a:endParaRPr>
          </a:p>
          <a:p>
            <a:endParaRPr lang="ru-RU" dirty="0">
              <a:solidFill>
                <a:srgbClr val="6600FF"/>
              </a:solidFill>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0"/>
            <a:ext cx="8991600" cy="928670"/>
          </a:xfrm>
        </p:spPr>
        <p:txBody>
          <a:bodyPr>
            <a:normAutofit fontScale="90000"/>
          </a:bodyPr>
          <a:lstStyle/>
          <a:p>
            <a:pPr algn="ctr"/>
            <a:r>
              <a:rPr lang="en-US" sz="4800" b="1" dirty="0" smtClean="0">
                <a:solidFill>
                  <a:srgbClr val="6600FF"/>
                </a:solidFill>
              </a:rPr>
              <a:t>Lesson 11.RuSSIAN CUISINE</a:t>
            </a:r>
            <a:r>
              <a:rPr lang="en-US" dirty="0" smtClean="0">
                <a:solidFill>
                  <a:srgbClr val="6600FF"/>
                </a:solidFill>
              </a:rPr>
              <a:t> </a:t>
            </a:r>
            <a:endParaRPr lang="ru-RU" dirty="0">
              <a:solidFill>
                <a:srgbClr val="6600FF"/>
              </a:solidFill>
            </a:endParaRPr>
          </a:p>
        </p:txBody>
      </p:sp>
      <p:pic>
        <p:nvPicPr>
          <p:cNvPr id="69637" name="Picture 5" descr="img0240_3"/>
          <p:cNvPicPr>
            <a:picLocks noChangeAspect="1" noChangeArrowheads="1"/>
          </p:cNvPicPr>
          <p:nvPr/>
        </p:nvPicPr>
        <p:blipFill>
          <a:blip r:embed="rId3"/>
          <a:srcRect/>
          <a:stretch>
            <a:fillRect/>
          </a:stretch>
        </p:blipFill>
        <p:spPr bwMode="auto">
          <a:xfrm>
            <a:off x="214282" y="785794"/>
            <a:ext cx="1873250" cy="1785951"/>
          </a:xfrm>
          <a:prstGeom prst="rect">
            <a:avLst/>
          </a:prstGeom>
          <a:noFill/>
        </p:spPr>
      </p:pic>
      <p:sp>
        <p:nvSpPr>
          <p:cNvPr id="69638" name="Text Box 6"/>
          <p:cNvSpPr txBox="1">
            <a:spLocks noChangeArrowheads="1"/>
          </p:cNvSpPr>
          <p:nvPr/>
        </p:nvSpPr>
        <p:spPr bwMode="auto">
          <a:xfrm>
            <a:off x="-252413" y="2571744"/>
            <a:ext cx="2663826" cy="461665"/>
          </a:xfrm>
          <a:prstGeom prst="rect">
            <a:avLst/>
          </a:prstGeom>
          <a:noFill/>
          <a:ln w="9525">
            <a:noFill/>
            <a:miter lim="800000"/>
            <a:headEnd/>
            <a:tailEnd/>
          </a:ln>
          <a:effectLst/>
        </p:spPr>
        <p:txBody>
          <a:bodyPr wrap="square">
            <a:spAutoFit/>
          </a:bodyPr>
          <a:lstStyle/>
          <a:p>
            <a:pPr algn="ctr">
              <a:spcBef>
                <a:spcPct val="50000"/>
              </a:spcBef>
            </a:pPr>
            <a:r>
              <a:rPr lang="en-US" b="1" dirty="0">
                <a:solidFill>
                  <a:srgbClr val="6600FF"/>
                </a:solidFill>
              </a:rPr>
              <a:t>beef </a:t>
            </a:r>
            <a:r>
              <a:rPr lang="en-US" b="1" dirty="0" err="1">
                <a:solidFill>
                  <a:srgbClr val="6600FF"/>
                </a:solidFill>
              </a:rPr>
              <a:t>Stroganov</a:t>
            </a:r>
            <a:endParaRPr lang="ru-RU" b="1" dirty="0">
              <a:solidFill>
                <a:srgbClr val="6600FF"/>
              </a:solidFill>
            </a:endParaRPr>
          </a:p>
        </p:txBody>
      </p:sp>
      <p:pic>
        <p:nvPicPr>
          <p:cNvPr id="69639" name="Picture 7" descr="itimgGeneralView715"/>
          <p:cNvPicPr>
            <a:picLocks noChangeAspect="1" noChangeArrowheads="1"/>
          </p:cNvPicPr>
          <p:nvPr/>
        </p:nvPicPr>
        <p:blipFill>
          <a:blip r:embed="rId4"/>
          <a:srcRect/>
          <a:stretch>
            <a:fillRect/>
          </a:stretch>
        </p:blipFill>
        <p:spPr bwMode="auto">
          <a:xfrm>
            <a:off x="2143108" y="1142984"/>
            <a:ext cx="2232025" cy="1785950"/>
          </a:xfrm>
          <a:prstGeom prst="rect">
            <a:avLst/>
          </a:prstGeom>
          <a:noFill/>
        </p:spPr>
      </p:pic>
      <p:sp>
        <p:nvSpPr>
          <p:cNvPr id="69640" name="Text Box 8"/>
          <p:cNvSpPr txBox="1">
            <a:spLocks noChangeArrowheads="1"/>
          </p:cNvSpPr>
          <p:nvPr/>
        </p:nvSpPr>
        <p:spPr bwMode="auto">
          <a:xfrm>
            <a:off x="2051050" y="2714621"/>
            <a:ext cx="2592388" cy="461665"/>
          </a:xfrm>
          <a:prstGeom prst="rect">
            <a:avLst/>
          </a:prstGeom>
          <a:noFill/>
          <a:ln w="9525">
            <a:noFill/>
            <a:miter lim="800000"/>
            <a:headEnd/>
            <a:tailEnd/>
          </a:ln>
          <a:effectLst/>
        </p:spPr>
        <p:txBody>
          <a:bodyPr wrap="square">
            <a:spAutoFit/>
          </a:bodyPr>
          <a:lstStyle/>
          <a:p>
            <a:pPr algn="ctr">
              <a:spcBef>
                <a:spcPct val="50000"/>
              </a:spcBef>
            </a:pPr>
            <a:r>
              <a:rPr lang="en-US" b="1" dirty="0" smtClean="0">
                <a:solidFill>
                  <a:srgbClr val="6600FF"/>
                </a:solidFill>
              </a:rPr>
              <a:t>borscht</a:t>
            </a:r>
            <a:endParaRPr lang="ru-RU" b="1" dirty="0">
              <a:solidFill>
                <a:srgbClr val="6600FF"/>
              </a:solidFill>
            </a:endParaRPr>
          </a:p>
        </p:txBody>
      </p:sp>
      <p:pic>
        <p:nvPicPr>
          <p:cNvPr id="69641" name="Picture 9" descr="photo16"/>
          <p:cNvPicPr>
            <a:picLocks noChangeAspect="1" noChangeArrowheads="1"/>
          </p:cNvPicPr>
          <p:nvPr/>
        </p:nvPicPr>
        <p:blipFill>
          <a:blip r:embed="rId5"/>
          <a:srcRect/>
          <a:stretch>
            <a:fillRect/>
          </a:stretch>
        </p:blipFill>
        <p:spPr bwMode="auto">
          <a:xfrm>
            <a:off x="4500562" y="1142984"/>
            <a:ext cx="2232025" cy="1785950"/>
          </a:xfrm>
          <a:prstGeom prst="rect">
            <a:avLst/>
          </a:prstGeom>
          <a:noFill/>
        </p:spPr>
      </p:pic>
      <p:sp>
        <p:nvSpPr>
          <p:cNvPr id="69642" name="Text Box 10"/>
          <p:cNvSpPr txBox="1">
            <a:spLocks noChangeArrowheads="1"/>
          </p:cNvSpPr>
          <p:nvPr/>
        </p:nvSpPr>
        <p:spPr bwMode="auto">
          <a:xfrm>
            <a:off x="4500563" y="2643183"/>
            <a:ext cx="2232025" cy="461665"/>
          </a:xfrm>
          <a:prstGeom prst="rect">
            <a:avLst/>
          </a:prstGeom>
          <a:noFill/>
          <a:ln w="9525">
            <a:noFill/>
            <a:miter lim="800000"/>
            <a:headEnd/>
            <a:tailEnd/>
          </a:ln>
          <a:effectLst/>
        </p:spPr>
        <p:txBody>
          <a:bodyPr wrap="square">
            <a:spAutoFit/>
          </a:bodyPr>
          <a:lstStyle/>
          <a:p>
            <a:pPr algn="ctr">
              <a:spcBef>
                <a:spcPct val="50000"/>
              </a:spcBef>
            </a:pPr>
            <a:r>
              <a:rPr lang="en-US" b="1" dirty="0" err="1">
                <a:solidFill>
                  <a:srgbClr val="6600FF"/>
                </a:solidFill>
              </a:rPr>
              <a:t>karavay</a:t>
            </a:r>
            <a:endParaRPr lang="ru-RU" b="1" dirty="0">
              <a:solidFill>
                <a:srgbClr val="6600FF"/>
              </a:solidFill>
            </a:endParaRPr>
          </a:p>
        </p:txBody>
      </p:sp>
      <p:pic>
        <p:nvPicPr>
          <p:cNvPr id="69643" name="Picture 11" descr="IMG_0123_resize"/>
          <p:cNvPicPr>
            <a:picLocks noChangeAspect="1" noChangeArrowheads="1"/>
          </p:cNvPicPr>
          <p:nvPr/>
        </p:nvPicPr>
        <p:blipFill>
          <a:blip r:embed="rId6"/>
          <a:srcRect/>
          <a:stretch>
            <a:fillRect/>
          </a:stretch>
        </p:blipFill>
        <p:spPr bwMode="auto">
          <a:xfrm>
            <a:off x="323850" y="3933825"/>
            <a:ext cx="2281238" cy="2066943"/>
          </a:xfrm>
          <a:prstGeom prst="rect">
            <a:avLst/>
          </a:prstGeom>
          <a:noFill/>
        </p:spPr>
      </p:pic>
      <p:sp>
        <p:nvSpPr>
          <p:cNvPr id="69644" name="Text Box 12"/>
          <p:cNvSpPr txBox="1">
            <a:spLocks noChangeArrowheads="1"/>
          </p:cNvSpPr>
          <p:nvPr/>
        </p:nvSpPr>
        <p:spPr bwMode="auto">
          <a:xfrm>
            <a:off x="395288" y="5876925"/>
            <a:ext cx="2087562" cy="830997"/>
          </a:xfrm>
          <a:prstGeom prst="rect">
            <a:avLst/>
          </a:prstGeom>
          <a:noFill/>
          <a:ln w="9525">
            <a:noFill/>
            <a:miter lim="800000"/>
            <a:headEnd/>
            <a:tailEnd/>
          </a:ln>
          <a:effectLst/>
        </p:spPr>
        <p:txBody>
          <a:bodyPr>
            <a:spAutoFit/>
          </a:bodyPr>
          <a:lstStyle/>
          <a:p>
            <a:pPr algn="ctr">
              <a:spcBef>
                <a:spcPct val="50000"/>
              </a:spcBef>
            </a:pPr>
            <a:r>
              <a:rPr lang="en-US" b="1" dirty="0" err="1">
                <a:solidFill>
                  <a:srgbClr val="6600FF"/>
                </a:solidFill>
              </a:rPr>
              <a:t>shashlik</a:t>
            </a:r>
            <a:r>
              <a:rPr lang="en-US" b="1" dirty="0">
                <a:solidFill>
                  <a:srgbClr val="6600FF"/>
                </a:solidFill>
              </a:rPr>
              <a:t> (kebab)</a:t>
            </a:r>
            <a:endParaRPr lang="ru-RU" b="1" dirty="0">
              <a:solidFill>
                <a:srgbClr val="6600FF"/>
              </a:solidFill>
            </a:endParaRPr>
          </a:p>
        </p:txBody>
      </p:sp>
      <p:pic>
        <p:nvPicPr>
          <p:cNvPr id="69645" name="Picture 13" descr="______404"/>
          <p:cNvPicPr>
            <a:picLocks noChangeAspect="1" noChangeArrowheads="1"/>
          </p:cNvPicPr>
          <p:nvPr/>
        </p:nvPicPr>
        <p:blipFill>
          <a:blip r:embed="rId7"/>
          <a:srcRect/>
          <a:stretch>
            <a:fillRect/>
          </a:stretch>
        </p:blipFill>
        <p:spPr bwMode="auto">
          <a:xfrm>
            <a:off x="6429389" y="3857628"/>
            <a:ext cx="2428891" cy="2143140"/>
          </a:xfrm>
          <a:prstGeom prst="rect">
            <a:avLst/>
          </a:prstGeom>
          <a:noFill/>
        </p:spPr>
      </p:pic>
      <p:sp>
        <p:nvSpPr>
          <p:cNvPr id="69646" name="Text Box 14"/>
          <p:cNvSpPr txBox="1">
            <a:spLocks noChangeArrowheads="1"/>
          </p:cNvSpPr>
          <p:nvPr/>
        </p:nvSpPr>
        <p:spPr bwMode="auto">
          <a:xfrm>
            <a:off x="6858016" y="5929330"/>
            <a:ext cx="1727200" cy="461665"/>
          </a:xfrm>
          <a:prstGeom prst="rect">
            <a:avLst/>
          </a:prstGeom>
          <a:noFill/>
          <a:ln w="9525">
            <a:noFill/>
            <a:miter lim="800000"/>
            <a:headEnd/>
            <a:tailEnd/>
          </a:ln>
          <a:effectLst/>
        </p:spPr>
        <p:txBody>
          <a:bodyPr wrap="square">
            <a:spAutoFit/>
          </a:bodyPr>
          <a:lstStyle/>
          <a:p>
            <a:pPr algn="ctr">
              <a:spcBef>
                <a:spcPct val="50000"/>
              </a:spcBef>
            </a:pPr>
            <a:r>
              <a:rPr lang="en-US" b="1" dirty="0" err="1">
                <a:solidFill>
                  <a:srgbClr val="6600FF"/>
                </a:solidFill>
              </a:rPr>
              <a:t>blinis</a:t>
            </a:r>
            <a:endParaRPr lang="ru-RU" b="1" dirty="0">
              <a:solidFill>
                <a:srgbClr val="6600FF"/>
              </a:solidFill>
            </a:endParaRPr>
          </a:p>
        </p:txBody>
      </p:sp>
      <p:pic>
        <p:nvPicPr>
          <p:cNvPr id="69647" name="Picture 15" descr="200px1"/>
          <p:cNvPicPr>
            <a:picLocks noChangeAspect="1" noChangeArrowheads="1"/>
          </p:cNvPicPr>
          <p:nvPr/>
        </p:nvPicPr>
        <p:blipFill>
          <a:blip r:embed="rId8"/>
          <a:srcRect/>
          <a:stretch>
            <a:fillRect/>
          </a:stretch>
        </p:blipFill>
        <p:spPr bwMode="auto">
          <a:xfrm>
            <a:off x="3500430" y="5000636"/>
            <a:ext cx="2447925" cy="1441450"/>
          </a:xfrm>
          <a:prstGeom prst="rect">
            <a:avLst/>
          </a:prstGeom>
          <a:noFill/>
        </p:spPr>
      </p:pic>
      <p:sp>
        <p:nvSpPr>
          <p:cNvPr id="69648" name="Text Box 16"/>
          <p:cNvSpPr txBox="1">
            <a:spLocks noChangeArrowheads="1"/>
          </p:cNvSpPr>
          <p:nvPr/>
        </p:nvSpPr>
        <p:spPr bwMode="auto">
          <a:xfrm>
            <a:off x="3419475" y="6308725"/>
            <a:ext cx="2808288" cy="461665"/>
          </a:xfrm>
          <a:prstGeom prst="rect">
            <a:avLst/>
          </a:prstGeom>
          <a:noFill/>
          <a:ln w="9525">
            <a:noFill/>
            <a:miter lim="800000"/>
            <a:headEnd/>
            <a:tailEnd/>
          </a:ln>
          <a:effectLst/>
        </p:spPr>
        <p:txBody>
          <a:bodyPr>
            <a:spAutoFit/>
          </a:bodyPr>
          <a:lstStyle/>
          <a:p>
            <a:pPr algn="ctr">
              <a:spcBef>
                <a:spcPct val="50000"/>
              </a:spcBef>
            </a:pPr>
            <a:r>
              <a:rPr lang="en-US" b="1" dirty="0" err="1">
                <a:solidFill>
                  <a:srgbClr val="6600FF"/>
                </a:solidFill>
              </a:rPr>
              <a:t>pelmenis</a:t>
            </a:r>
            <a:endParaRPr lang="ru-RU" b="1" dirty="0">
              <a:solidFill>
                <a:srgbClr val="6600FF"/>
              </a:solidFill>
            </a:endParaRPr>
          </a:p>
        </p:txBody>
      </p:sp>
      <p:pic>
        <p:nvPicPr>
          <p:cNvPr id="15" name="Рисунок 14" descr="https://upload.wikimedia.org/wikipedia/commons/c/c4/Borscz_zelenyj_ukr.jpg"/>
          <p:cNvPicPr/>
          <p:nvPr/>
        </p:nvPicPr>
        <p:blipFill>
          <a:blip r:embed="rId9" cstate="print"/>
          <a:srcRect/>
          <a:stretch>
            <a:fillRect/>
          </a:stretch>
        </p:blipFill>
        <p:spPr bwMode="auto">
          <a:xfrm>
            <a:off x="7000892" y="714356"/>
            <a:ext cx="2143108" cy="1857389"/>
          </a:xfrm>
          <a:prstGeom prst="rect">
            <a:avLst/>
          </a:prstGeom>
          <a:noFill/>
          <a:ln w="9525">
            <a:noFill/>
            <a:miter lim="800000"/>
            <a:headEnd/>
            <a:tailEnd/>
          </a:ln>
        </p:spPr>
      </p:pic>
      <p:sp>
        <p:nvSpPr>
          <p:cNvPr id="16" name="Прямоугольник 15"/>
          <p:cNvSpPr/>
          <p:nvPr/>
        </p:nvSpPr>
        <p:spPr>
          <a:xfrm>
            <a:off x="7143768" y="2500307"/>
            <a:ext cx="2000232" cy="830997"/>
          </a:xfrm>
          <a:prstGeom prst="rect">
            <a:avLst/>
          </a:prstGeom>
        </p:spPr>
        <p:txBody>
          <a:bodyPr wrap="square">
            <a:spAutoFit/>
          </a:bodyPr>
          <a:lstStyle/>
          <a:p>
            <a:r>
              <a:rPr lang="en-US" b="1" u="sng" dirty="0" smtClean="0">
                <a:solidFill>
                  <a:srgbClr val="6600FF"/>
                </a:solidFill>
                <a:hlinkClick r:id="rId10" tooltip="Sorrel"/>
              </a:rPr>
              <a:t>Sorrel</a:t>
            </a:r>
            <a:r>
              <a:rPr lang="en-US" b="1" u="sng" dirty="0" smtClean="0">
                <a:solidFill>
                  <a:srgbClr val="6600FF"/>
                </a:solidFill>
              </a:rPr>
              <a:t>-based </a:t>
            </a:r>
            <a:r>
              <a:rPr lang="en-US" b="1" u="sng" dirty="0" smtClean="0">
                <a:solidFill>
                  <a:srgbClr val="6600FF"/>
                </a:solidFill>
                <a:hlinkClick r:id="rId11" tooltip="Sorrel soup"/>
              </a:rPr>
              <a:t>green borscht</a:t>
            </a:r>
            <a:endParaRPr lang="ru-RU" b="1" u="sng" dirty="0">
              <a:solidFill>
                <a:srgbClr val="6600FF"/>
              </a:solidFill>
            </a:endParaRPr>
          </a:p>
        </p:txBody>
      </p:sp>
      <p:pic>
        <p:nvPicPr>
          <p:cNvPr id="17" name="Рисунок 16" descr="https://upload.wikimedia.org/wikipedia/commons/thumb/c/c5/Shchi.jpg/1024px-Shchi.jpg"/>
          <p:cNvPicPr/>
          <p:nvPr/>
        </p:nvPicPr>
        <p:blipFill>
          <a:blip r:embed="rId12" cstate="print"/>
          <a:srcRect/>
          <a:stretch>
            <a:fillRect/>
          </a:stretch>
        </p:blipFill>
        <p:spPr bwMode="auto">
          <a:xfrm>
            <a:off x="3286116" y="3143248"/>
            <a:ext cx="2571768" cy="1714512"/>
          </a:xfrm>
          <a:prstGeom prst="rect">
            <a:avLst/>
          </a:prstGeom>
          <a:noFill/>
          <a:ln w="9525">
            <a:noFill/>
            <a:miter lim="800000"/>
            <a:headEnd/>
            <a:tailEnd/>
          </a:ln>
        </p:spPr>
      </p:pic>
      <p:sp>
        <p:nvSpPr>
          <p:cNvPr id="20484" name="Rectangle 4"/>
          <p:cNvSpPr>
            <a:spLocks noChangeArrowheads="1"/>
          </p:cNvSpPr>
          <p:nvPr/>
        </p:nvSpPr>
        <p:spPr bwMode="auto">
          <a:xfrm>
            <a:off x="3714744" y="4429132"/>
            <a:ext cx="171451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en-US" sz="2800" b="1" u="none" strike="noStrike" cap="none" normalizeH="0" baseline="0" dirty="0" err="1" smtClean="0">
                <a:ln>
                  <a:noFill/>
                </a:ln>
                <a:solidFill>
                  <a:srgbClr val="6600FF"/>
                </a:solidFill>
                <a:effectLst/>
                <a:ea typeface="Times New Roman" pitchFamily="18" charset="0"/>
                <a:cs typeface="Times New Roman" pitchFamily="18" charset="0"/>
                <a:hlinkClick r:id="rId13" tooltip="Shchi"/>
              </a:rPr>
              <a:t>shchi</a:t>
            </a:r>
            <a:r>
              <a:rPr kumimoji="0" lang="en-US" sz="2800" b="1" u="none" strike="noStrike" cap="none" normalizeH="0" baseline="0" dirty="0" smtClean="0">
                <a:ln>
                  <a:noFill/>
                </a:ln>
                <a:solidFill>
                  <a:srgbClr val="6600FF"/>
                </a:solidFill>
                <a:effectLst/>
                <a:ea typeface="Times New Roman" pitchFamily="18" charset="0"/>
                <a:cs typeface="Times New Roman" pitchFamily="18" charset="0"/>
              </a:rPr>
              <a:t>.</a:t>
            </a:r>
            <a:endParaRPr kumimoji="0" lang="en-US" sz="2800" b="1" u="none" strike="noStrike" cap="none" normalizeH="0" baseline="0" dirty="0" smtClean="0">
              <a:ln>
                <a:noFill/>
              </a:ln>
              <a:solidFill>
                <a:srgbClr val="6600FF"/>
              </a:solidFill>
              <a:effectLst/>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9637"/>
                                        </p:tgtEl>
                                        <p:attrNameLst>
                                          <p:attrName>style.visibility</p:attrName>
                                        </p:attrNameLst>
                                      </p:cBhvr>
                                      <p:to>
                                        <p:strVal val="visible"/>
                                      </p:to>
                                    </p:set>
                                    <p:anim calcmode="lin" valueType="num">
                                      <p:cBhvr additive="base">
                                        <p:cTn id="7" dur="2000" fill="hold"/>
                                        <p:tgtEl>
                                          <p:spTgt spid="69637"/>
                                        </p:tgtEl>
                                        <p:attrNameLst>
                                          <p:attrName>ppt_x</p:attrName>
                                        </p:attrNameLst>
                                      </p:cBhvr>
                                      <p:tavLst>
                                        <p:tav tm="0">
                                          <p:val>
                                            <p:strVal val="#ppt_x"/>
                                          </p:val>
                                        </p:tav>
                                        <p:tav tm="100000">
                                          <p:val>
                                            <p:strVal val="#ppt_x"/>
                                          </p:val>
                                        </p:tav>
                                      </p:tavLst>
                                    </p:anim>
                                    <p:anim calcmode="lin" valueType="num">
                                      <p:cBhvr additive="base">
                                        <p:cTn id="8" dur="2000" fill="hold"/>
                                        <p:tgtEl>
                                          <p:spTgt spid="6963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9638"/>
                                        </p:tgtEl>
                                        <p:attrNameLst>
                                          <p:attrName>style.visibility</p:attrName>
                                        </p:attrNameLst>
                                      </p:cBhvr>
                                      <p:to>
                                        <p:strVal val="visible"/>
                                      </p:to>
                                    </p:set>
                                    <p:anim calcmode="lin" valueType="num">
                                      <p:cBhvr additive="base">
                                        <p:cTn id="11" dur="2000" fill="hold"/>
                                        <p:tgtEl>
                                          <p:spTgt spid="69638"/>
                                        </p:tgtEl>
                                        <p:attrNameLst>
                                          <p:attrName>ppt_x</p:attrName>
                                        </p:attrNameLst>
                                      </p:cBhvr>
                                      <p:tavLst>
                                        <p:tav tm="0">
                                          <p:val>
                                            <p:strVal val="#ppt_x"/>
                                          </p:val>
                                        </p:tav>
                                        <p:tav tm="100000">
                                          <p:val>
                                            <p:strVal val="#ppt_x"/>
                                          </p:val>
                                        </p:tav>
                                      </p:tavLst>
                                    </p:anim>
                                    <p:anim calcmode="lin" valueType="num">
                                      <p:cBhvr additive="base">
                                        <p:cTn id="12" dur="2000" fill="hold"/>
                                        <p:tgtEl>
                                          <p:spTgt spid="69638"/>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47" presetClass="entr" presetSubtype="0" fill="hold" nodeType="afterEffect">
                                  <p:stCondLst>
                                    <p:cond delay="0"/>
                                  </p:stCondLst>
                                  <p:childTnLst>
                                    <p:set>
                                      <p:cBhvr>
                                        <p:cTn id="15" dur="1" fill="hold">
                                          <p:stCondLst>
                                            <p:cond delay="0"/>
                                          </p:stCondLst>
                                        </p:cTn>
                                        <p:tgtEl>
                                          <p:spTgt spid="69639"/>
                                        </p:tgtEl>
                                        <p:attrNameLst>
                                          <p:attrName>style.visibility</p:attrName>
                                        </p:attrNameLst>
                                      </p:cBhvr>
                                      <p:to>
                                        <p:strVal val="visible"/>
                                      </p:to>
                                    </p:set>
                                    <p:animEffect transition="in" filter="fade">
                                      <p:cBhvr>
                                        <p:cTn id="16" dur="2000"/>
                                        <p:tgtEl>
                                          <p:spTgt spid="69639"/>
                                        </p:tgtEl>
                                      </p:cBhvr>
                                    </p:animEffect>
                                    <p:anim calcmode="lin" valueType="num">
                                      <p:cBhvr>
                                        <p:cTn id="17" dur="2000" fill="hold"/>
                                        <p:tgtEl>
                                          <p:spTgt spid="69639"/>
                                        </p:tgtEl>
                                        <p:attrNameLst>
                                          <p:attrName>ppt_x</p:attrName>
                                        </p:attrNameLst>
                                      </p:cBhvr>
                                      <p:tavLst>
                                        <p:tav tm="0">
                                          <p:val>
                                            <p:strVal val="#ppt_x"/>
                                          </p:val>
                                        </p:tav>
                                        <p:tav tm="100000">
                                          <p:val>
                                            <p:strVal val="#ppt_x"/>
                                          </p:val>
                                        </p:tav>
                                      </p:tavLst>
                                    </p:anim>
                                    <p:anim calcmode="lin" valueType="num">
                                      <p:cBhvr>
                                        <p:cTn id="18" dur="2000" fill="hold"/>
                                        <p:tgtEl>
                                          <p:spTgt spid="6963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69640"/>
                                        </p:tgtEl>
                                        <p:attrNameLst>
                                          <p:attrName>style.visibility</p:attrName>
                                        </p:attrNameLst>
                                      </p:cBhvr>
                                      <p:to>
                                        <p:strVal val="visible"/>
                                      </p:to>
                                    </p:set>
                                    <p:animEffect transition="in" filter="fade">
                                      <p:cBhvr>
                                        <p:cTn id="21" dur="2000"/>
                                        <p:tgtEl>
                                          <p:spTgt spid="69640"/>
                                        </p:tgtEl>
                                      </p:cBhvr>
                                    </p:animEffect>
                                    <p:anim calcmode="lin" valueType="num">
                                      <p:cBhvr>
                                        <p:cTn id="22" dur="2000" fill="hold"/>
                                        <p:tgtEl>
                                          <p:spTgt spid="69640"/>
                                        </p:tgtEl>
                                        <p:attrNameLst>
                                          <p:attrName>ppt_x</p:attrName>
                                        </p:attrNameLst>
                                      </p:cBhvr>
                                      <p:tavLst>
                                        <p:tav tm="0">
                                          <p:val>
                                            <p:strVal val="#ppt_x"/>
                                          </p:val>
                                        </p:tav>
                                        <p:tav tm="100000">
                                          <p:val>
                                            <p:strVal val="#ppt_x"/>
                                          </p:val>
                                        </p:tav>
                                      </p:tavLst>
                                    </p:anim>
                                    <p:anim calcmode="lin" valueType="num">
                                      <p:cBhvr>
                                        <p:cTn id="23" dur="2000" fill="hold"/>
                                        <p:tgtEl>
                                          <p:spTgt spid="69640"/>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52" presetClass="entr" presetSubtype="0" fill="hold" nodeType="afterEffect">
                                  <p:stCondLst>
                                    <p:cond delay="0"/>
                                  </p:stCondLst>
                                  <p:childTnLst>
                                    <p:set>
                                      <p:cBhvr>
                                        <p:cTn id="26" dur="1" fill="hold">
                                          <p:stCondLst>
                                            <p:cond delay="0"/>
                                          </p:stCondLst>
                                        </p:cTn>
                                        <p:tgtEl>
                                          <p:spTgt spid="69641"/>
                                        </p:tgtEl>
                                        <p:attrNameLst>
                                          <p:attrName>style.visibility</p:attrName>
                                        </p:attrNameLst>
                                      </p:cBhvr>
                                      <p:to>
                                        <p:strVal val="visible"/>
                                      </p:to>
                                    </p:set>
                                    <p:animScale>
                                      <p:cBhvr>
                                        <p:cTn id="27" dur="2000" decel="50000" fill="hold">
                                          <p:stCondLst>
                                            <p:cond delay="0"/>
                                          </p:stCondLst>
                                        </p:cTn>
                                        <p:tgtEl>
                                          <p:spTgt spid="696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2000" decel="50000" fill="hold">
                                          <p:stCondLst>
                                            <p:cond delay="0"/>
                                          </p:stCondLst>
                                        </p:cTn>
                                        <p:tgtEl>
                                          <p:spTgt spid="69641"/>
                                        </p:tgtEl>
                                        <p:attrNameLst>
                                          <p:attrName>ppt_x</p:attrName>
                                          <p:attrName>ppt_y</p:attrName>
                                        </p:attrNameLst>
                                      </p:cBhvr>
                                    </p:animMotion>
                                    <p:animEffect transition="in" filter="fade">
                                      <p:cBhvr>
                                        <p:cTn id="29" dur="2000"/>
                                        <p:tgtEl>
                                          <p:spTgt spid="69641"/>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69642"/>
                                        </p:tgtEl>
                                        <p:attrNameLst>
                                          <p:attrName>style.visibility</p:attrName>
                                        </p:attrNameLst>
                                      </p:cBhvr>
                                      <p:to>
                                        <p:strVal val="visible"/>
                                      </p:to>
                                    </p:set>
                                    <p:animScale>
                                      <p:cBhvr>
                                        <p:cTn id="32" dur="2000" decel="50000" fill="hold">
                                          <p:stCondLst>
                                            <p:cond delay="0"/>
                                          </p:stCondLst>
                                        </p:cTn>
                                        <p:tgtEl>
                                          <p:spTgt spid="696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2000" decel="50000" fill="hold">
                                          <p:stCondLst>
                                            <p:cond delay="0"/>
                                          </p:stCondLst>
                                        </p:cTn>
                                        <p:tgtEl>
                                          <p:spTgt spid="69642"/>
                                        </p:tgtEl>
                                        <p:attrNameLst>
                                          <p:attrName>ppt_x</p:attrName>
                                          <p:attrName>ppt_y</p:attrName>
                                        </p:attrNameLst>
                                      </p:cBhvr>
                                    </p:animMotion>
                                    <p:animEffect transition="in" filter="fade">
                                      <p:cBhvr>
                                        <p:cTn id="34" dur="2000"/>
                                        <p:tgtEl>
                                          <p:spTgt spid="69642"/>
                                        </p:tgtEl>
                                      </p:cBhvr>
                                    </p:animEffect>
                                  </p:childTnLst>
                                </p:cTn>
                              </p:par>
                            </p:childTnLst>
                          </p:cTn>
                        </p:par>
                        <p:par>
                          <p:cTn id="35" fill="hold">
                            <p:stCondLst>
                              <p:cond delay="6000"/>
                            </p:stCondLst>
                            <p:childTnLst>
                              <p:par>
                                <p:cTn id="36" presetID="2" presetClass="entr" presetSubtype="4" fill="hold" nodeType="afterEffect">
                                  <p:stCondLst>
                                    <p:cond delay="0"/>
                                  </p:stCondLst>
                                  <p:childTnLst>
                                    <p:set>
                                      <p:cBhvr>
                                        <p:cTn id="37" dur="1" fill="hold">
                                          <p:stCondLst>
                                            <p:cond delay="0"/>
                                          </p:stCondLst>
                                        </p:cTn>
                                        <p:tgtEl>
                                          <p:spTgt spid="69645"/>
                                        </p:tgtEl>
                                        <p:attrNameLst>
                                          <p:attrName>style.visibility</p:attrName>
                                        </p:attrNameLst>
                                      </p:cBhvr>
                                      <p:to>
                                        <p:strVal val="visible"/>
                                      </p:to>
                                    </p:set>
                                    <p:anim calcmode="lin" valueType="num">
                                      <p:cBhvr additive="base">
                                        <p:cTn id="38" dur="2000" fill="hold"/>
                                        <p:tgtEl>
                                          <p:spTgt spid="69645"/>
                                        </p:tgtEl>
                                        <p:attrNameLst>
                                          <p:attrName>ppt_x</p:attrName>
                                        </p:attrNameLst>
                                      </p:cBhvr>
                                      <p:tavLst>
                                        <p:tav tm="0">
                                          <p:val>
                                            <p:strVal val="#ppt_x"/>
                                          </p:val>
                                        </p:tav>
                                        <p:tav tm="100000">
                                          <p:val>
                                            <p:strVal val="#ppt_x"/>
                                          </p:val>
                                        </p:tav>
                                      </p:tavLst>
                                    </p:anim>
                                    <p:anim calcmode="lin" valueType="num">
                                      <p:cBhvr additive="base">
                                        <p:cTn id="39" dur="2000" fill="hold"/>
                                        <p:tgtEl>
                                          <p:spTgt spid="69645"/>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69646"/>
                                        </p:tgtEl>
                                        <p:attrNameLst>
                                          <p:attrName>style.visibility</p:attrName>
                                        </p:attrNameLst>
                                      </p:cBhvr>
                                      <p:to>
                                        <p:strVal val="visible"/>
                                      </p:to>
                                    </p:set>
                                    <p:anim calcmode="lin" valueType="num">
                                      <p:cBhvr additive="base">
                                        <p:cTn id="42" dur="2000" fill="hold"/>
                                        <p:tgtEl>
                                          <p:spTgt spid="69646"/>
                                        </p:tgtEl>
                                        <p:attrNameLst>
                                          <p:attrName>ppt_x</p:attrName>
                                        </p:attrNameLst>
                                      </p:cBhvr>
                                      <p:tavLst>
                                        <p:tav tm="0">
                                          <p:val>
                                            <p:strVal val="#ppt_x"/>
                                          </p:val>
                                        </p:tav>
                                        <p:tav tm="100000">
                                          <p:val>
                                            <p:strVal val="#ppt_x"/>
                                          </p:val>
                                        </p:tav>
                                      </p:tavLst>
                                    </p:anim>
                                    <p:anim calcmode="lin" valueType="num">
                                      <p:cBhvr additive="base">
                                        <p:cTn id="43" dur="2000" fill="hold"/>
                                        <p:tgtEl>
                                          <p:spTgt spid="69646"/>
                                        </p:tgtEl>
                                        <p:attrNameLst>
                                          <p:attrName>ppt_y</p:attrName>
                                        </p:attrNameLst>
                                      </p:cBhvr>
                                      <p:tavLst>
                                        <p:tav tm="0">
                                          <p:val>
                                            <p:strVal val="1+#ppt_h/2"/>
                                          </p:val>
                                        </p:tav>
                                        <p:tav tm="100000">
                                          <p:val>
                                            <p:strVal val="#ppt_y"/>
                                          </p:val>
                                        </p:tav>
                                      </p:tavLst>
                                    </p:anim>
                                  </p:childTnLst>
                                </p:cTn>
                              </p:par>
                            </p:childTnLst>
                          </p:cTn>
                        </p:par>
                        <p:par>
                          <p:cTn id="44" fill="hold">
                            <p:stCondLst>
                              <p:cond delay="8000"/>
                            </p:stCondLst>
                            <p:childTnLst>
                              <p:par>
                                <p:cTn id="45" presetID="15" presetClass="entr" presetSubtype="0" fill="hold" nodeType="afterEffect">
                                  <p:stCondLst>
                                    <p:cond delay="0"/>
                                  </p:stCondLst>
                                  <p:childTnLst>
                                    <p:set>
                                      <p:cBhvr>
                                        <p:cTn id="46" dur="1" fill="hold">
                                          <p:stCondLst>
                                            <p:cond delay="0"/>
                                          </p:stCondLst>
                                        </p:cTn>
                                        <p:tgtEl>
                                          <p:spTgt spid="69643"/>
                                        </p:tgtEl>
                                        <p:attrNameLst>
                                          <p:attrName>style.visibility</p:attrName>
                                        </p:attrNameLst>
                                      </p:cBhvr>
                                      <p:to>
                                        <p:strVal val="visible"/>
                                      </p:to>
                                    </p:set>
                                    <p:anim calcmode="lin" valueType="num">
                                      <p:cBhvr>
                                        <p:cTn id="47" dur="2000" fill="hold"/>
                                        <p:tgtEl>
                                          <p:spTgt spid="69643"/>
                                        </p:tgtEl>
                                        <p:attrNameLst>
                                          <p:attrName>ppt_w</p:attrName>
                                        </p:attrNameLst>
                                      </p:cBhvr>
                                      <p:tavLst>
                                        <p:tav tm="0">
                                          <p:val>
                                            <p:fltVal val="0"/>
                                          </p:val>
                                        </p:tav>
                                        <p:tav tm="100000">
                                          <p:val>
                                            <p:strVal val="#ppt_w"/>
                                          </p:val>
                                        </p:tav>
                                      </p:tavLst>
                                    </p:anim>
                                    <p:anim calcmode="lin" valueType="num">
                                      <p:cBhvr>
                                        <p:cTn id="48" dur="2000" fill="hold"/>
                                        <p:tgtEl>
                                          <p:spTgt spid="69643"/>
                                        </p:tgtEl>
                                        <p:attrNameLst>
                                          <p:attrName>ppt_h</p:attrName>
                                        </p:attrNameLst>
                                      </p:cBhvr>
                                      <p:tavLst>
                                        <p:tav tm="0">
                                          <p:val>
                                            <p:fltVal val="0"/>
                                          </p:val>
                                        </p:tav>
                                        <p:tav tm="100000">
                                          <p:val>
                                            <p:strVal val="#ppt_h"/>
                                          </p:val>
                                        </p:tav>
                                      </p:tavLst>
                                    </p:anim>
                                    <p:anim calcmode="lin" valueType="num">
                                      <p:cBhvr>
                                        <p:cTn id="49" dur="2000" fill="hold"/>
                                        <p:tgtEl>
                                          <p:spTgt spid="69643"/>
                                        </p:tgtEl>
                                        <p:attrNameLst>
                                          <p:attrName>ppt_x</p:attrName>
                                        </p:attrNameLst>
                                      </p:cBhvr>
                                      <p:tavLst>
                                        <p:tav tm="0" fmla="#ppt_x+(cos(-2*pi*(1-$))*-#ppt_x-sin(-2*pi*(1-$))*(1-#ppt_y))*(1-$)">
                                          <p:val>
                                            <p:fltVal val="0"/>
                                          </p:val>
                                        </p:tav>
                                        <p:tav tm="100000">
                                          <p:val>
                                            <p:fltVal val="1"/>
                                          </p:val>
                                        </p:tav>
                                      </p:tavLst>
                                    </p:anim>
                                    <p:anim calcmode="lin" valueType="num">
                                      <p:cBhvr>
                                        <p:cTn id="50" dur="2000" fill="hold"/>
                                        <p:tgtEl>
                                          <p:spTgt spid="69643"/>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grpId="0" nodeType="withEffect">
                                  <p:stCondLst>
                                    <p:cond delay="0"/>
                                  </p:stCondLst>
                                  <p:childTnLst>
                                    <p:set>
                                      <p:cBhvr>
                                        <p:cTn id="52" dur="1" fill="hold">
                                          <p:stCondLst>
                                            <p:cond delay="0"/>
                                          </p:stCondLst>
                                        </p:cTn>
                                        <p:tgtEl>
                                          <p:spTgt spid="69644"/>
                                        </p:tgtEl>
                                        <p:attrNameLst>
                                          <p:attrName>style.visibility</p:attrName>
                                        </p:attrNameLst>
                                      </p:cBhvr>
                                      <p:to>
                                        <p:strVal val="visible"/>
                                      </p:to>
                                    </p:set>
                                    <p:anim calcmode="lin" valueType="num">
                                      <p:cBhvr>
                                        <p:cTn id="53" dur="2000" fill="hold"/>
                                        <p:tgtEl>
                                          <p:spTgt spid="69644"/>
                                        </p:tgtEl>
                                        <p:attrNameLst>
                                          <p:attrName>ppt_w</p:attrName>
                                        </p:attrNameLst>
                                      </p:cBhvr>
                                      <p:tavLst>
                                        <p:tav tm="0">
                                          <p:val>
                                            <p:fltVal val="0"/>
                                          </p:val>
                                        </p:tav>
                                        <p:tav tm="100000">
                                          <p:val>
                                            <p:strVal val="#ppt_w"/>
                                          </p:val>
                                        </p:tav>
                                      </p:tavLst>
                                    </p:anim>
                                    <p:anim calcmode="lin" valueType="num">
                                      <p:cBhvr>
                                        <p:cTn id="54" dur="2000" fill="hold"/>
                                        <p:tgtEl>
                                          <p:spTgt spid="69644"/>
                                        </p:tgtEl>
                                        <p:attrNameLst>
                                          <p:attrName>ppt_h</p:attrName>
                                        </p:attrNameLst>
                                      </p:cBhvr>
                                      <p:tavLst>
                                        <p:tav tm="0">
                                          <p:val>
                                            <p:fltVal val="0"/>
                                          </p:val>
                                        </p:tav>
                                        <p:tav tm="100000">
                                          <p:val>
                                            <p:strVal val="#ppt_h"/>
                                          </p:val>
                                        </p:tav>
                                      </p:tavLst>
                                    </p:anim>
                                    <p:anim calcmode="lin" valueType="num">
                                      <p:cBhvr>
                                        <p:cTn id="55" dur="2000" fill="hold"/>
                                        <p:tgtEl>
                                          <p:spTgt spid="69644"/>
                                        </p:tgtEl>
                                        <p:attrNameLst>
                                          <p:attrName>ppt_x</p:attrName>
                                        </p:attrNameLst>
                                      </p:cBhvr>
                                      <p:tavLst>
                                        <p:tav tm="0" fmla="#ppt_x+(cos(-2*pi*(1-$))*-#ppt_x-sin(-2*pi*(1-$))*(1-#ppt_y))*(1-$)">
                                          <p:val>
                                            <p:fltVal val="0"/>
                                          </p:val>
                                        </p:tav>
                                        <p:tav tm="100000">
                                          <p:val>
                                            <p:fltVal val="1"/>
                                          </p:val>
                                        </p:tav>
                                      </p:tavLst>
                                    </p:anim>
                                    <p:anim calcmode="lin" valueType="num">
                                      <p:cBhvr>
                                        <p:cTn id="56" dur="2000" fill="hold"/>
                                        <p:tgtEl>
                                          <p:spTgt spid="69644"/>
                                        </p:tgtEl>
                                        <p:attrNameLst>
                                          <p:attrName>ppt_y</p:attrName>
                                        </p:attrNameLst>
                                      </p:cBhvr>
                                      <p:tavLst>
                                        <p:tav tm="0" fmla="#ppt_y+(sin(-2*pi*(1-$))*-#ppt_x+cos(-2*pi*(1-$))*(1-#ppt_y))*(1-$)">
                                          <p:val>
                                            <p:fltVal val="0"/>
                                          </p:val>
                                        </p:tav>
                                        <p:tav tm="100000">
                                          <p:val>
                                            <p:fltVal val="1"/>
                                          </p:val>
                                        </p:tav>
                                      </p:tavLst>
                                    </p:anim>
                                  </p:childTnLst>
                                </p:cTn>
                              </p:par>
                            </p:childTnLst>
                          </p:cTn>
                        </p:par>
                        <p:par>
                          <p:cTn id="57" fill="hold">
                            <p:stCondLst>
                              <p:cond delay="10000"/>
                            </p:stCondLst>
                            <p:childTnLst>
                              <p:par>
                                <p:cTn id="58" presetID="47" presetClass="entr" presetSubtype="0" fill="hold" nodeType="afterEffect">
                                  <p:stCondLst>
                                    <p:cond delay="0"/>
                                  </p:stCondLst>
                                  <p:childTnLst>
                                    <p:set>
                                      <p:cBhvr>
                                        <p:cTn id="59" dur="1" fill="hold">
                                          <p:stCondLst>
                                            <p:cond delay="0"/>
                                          </p:stCondLst>
                                        </p:cTn>
                                        <p:tgtEl>
                                          <p:spTgt spid="69647"/>
                                        </p:tgtEl>
                                        <p:attrNameLst>
                                          <p:attrName>style.visibility</p:attrName>
                                        </p:attrNameLst>
                                      </p:cBhvr>
                                      <p:to>
                                        <p:strVal val="visible"/>
                                      </p:to>
                                    </p:set>
                                    <p:animEffect transition="in" filter="fade">
                                      <p:cBhvr>
                                        <p:cTn id="60" dur="2000"/>
                                        <p:tgtEl>
                                          <p:spTgt spid="69647"/>
                                        </p:tgtEl>
                                      </p:cBhvr>
                                    </p:animEffect>
                                    <p:anim calcmode="lin" valueType="num">
                                      <p:cBhvr>
                                        <p:cTn id="61" dur="2000" fill="hold"/>
                                        <p:tgtEl>
                                          <p:spTgt spid="69647"/>
                                        </p:tgtEl>
                                        <p:attrNameLst>
                                          <p:attrName>ppt_x</p:attrName>
                                        </p:attrNameLst>
                                      </p:cBhvr>
                                      <p:tavLst>
                                        <p:tav tm="0">
                                          <p:val>
                                            <p:strVal val="#ppt_x"/>
                                          </p:val>
                                        </p:tav>
                                        <p:tav tm="100000">
                                          <p:val>
                                            <p:strVal val="#ppt_x"/>
                                          </p:val>
                                        </p:tav>
                                      </p:tavLst>
                                    </p:anim>
                                    <p:anim calcmode="lin" valueType="num">
                                      <p:cBhvr>
                                        <p:cTn id="62" dur="2000" fill="hold"/>
                                        <p:tgtEl>
                                          <p:spTgt spid="69647"/>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69648"/>
                                        </p:tgtEl>
                                        <p:attrNameLst>
                                          <p:attrName>style.visibility</p:attrName>
                                        </p:attrNameLst>
                                      </p:cBhvr>
                                      <p:to>
                                        <p:strVal val="visible"/>
                                      </p:to>
                                    </p:set>
                                    <p:animEffect transition="in" filter="fade">
                                      <p:cBhvr>
                                        <p:cTn id="65" dur="2000"/>
                                        <p:tgtEl>
                                          <p:spTgt spid="69648"/>
                                        </p:tgtEl>
                                      </p:cBhvr>
                                    </p:animEffect>
                                    <p:anim calcmode="lin" valueType="num">
                                      <p:cBhvr>
                                        <p:cTn id="66" dur="2000" fill="hold"/>
                                        <p:tgtEl>
                                          <p:spTgt spid="69648"/>
                                        </p:tgtEl>
                                        <p:attrNameLst>
                                          <p:attrName>ppt_x</p:attrName>
                                        </p:attrNameLst>
                                      </p:cBhvr>
                                      <p:tavLst>
                                        <p:tav tm="0">
                                          <p:val>
                                            <p:strVal val="#ppt_x"/>
                                          </p:val>
                                        </p:tav>
                                        <p:tav tm="100000">
                                          <p:val>
                                            <p:strVal val="#ppt_x"/>
                                          </p:val>
                                        </p:tav>
                                      </p:tavLst>
                                    </p:anim>
                                    <p:anim calcmode="lin" valueType="num">
                                      <p:cBhvr>
                                        <p:cTn id="67" dur="2000" fill="hold"/>
                                        <p:tgtEl>
                                          <p:spTgt spid="69648"/>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additive="base">
                                        <p:cTn id="78" dur="500" fill="hold"/>
                                        <p:tgtEl>
                                          <p:spTgt spid="16"/>
                                        </p:tgtEl>
                                        <p:attrNameLst>
                                          <p:attrName>ppt_x</p:attrName>
                                        </p:attrNameLst>
                                      </p:cBhvr>
                                      <p:tavLst>
                                        <p:tav tm="0">
                                          <p:val>
                                            <p:strVal val="#ppt_x"/>
                                          </p:val>
                                        </p:tav>
                                        <p:tav tm="100000">
                                          <p:val>
                                            <p:strVal val="#ppt_x"/>
                                          </p:val>
                                        </p:tav>
                                      </p:tavLst>
                                    </p:anim>
                                    <p:anim calcmode="lin" valueType="num">
                                      <p:cBhvr additive="base">
                                        <p:cTn id="7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additive="base">
                                        <p:cTn id="84" dur="500" fill="hold"/>
                                        <p:tgtEl>
                                          <p:spTgt spid="17"/>
                                        </p:tgtEl>
                                        <p:attrNameLst>
                                          <p:attrName>ppt_x</p:attrName>
                                        </p:attrNameLst>
                                      </p:cBhvr>
                                      <p:tavLst>
                                        <p:tav tm="0">
                                          <p:val>
                                            <p:strVal val="#ppt_x"/>
                                          </p:val>
                                        </p:tav>
                                        <p:tav tm="100000">
                                          <p:val>
                                            <p:strVal val="#ppt_x"/>
                                          </p:val>
                                        </p:tav>
                                      </p:tavLst>
                                    </p:anim>
                                    <p:anim calcmode="lin" valueType="num">
                                      <p:cBhvr additive="base">
                                        <p:cTn id="8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20484"/>
                                        </p:tgtEl>
                                        <p:attrNameLst>
                                          <p:attrName>style.visibility</p:attrName>
                                        </p:attrNameLst>
                                      </p:cBhvr>
                                      <p:to>
                                        <p:strVal val="visible"/>
                                      </p:to>
                                    </p:set>
                                    <p:anim calcmode="lin" valueType="num">
                                      <p:cBhvr additive="base">
                                        <p:cTn id="90" dur="500" fill="hold"/>
                                        <p:tgtEl>
                                          <p:spTgt spid="20484"/>
                                        </p:tgtEl>
                                        <p:attrNameLst>
                                          <p:attrName>ppt_x</p:attrName>
                                        </p:attrNameLst>
                                      </p:cBhvr>
                                      <p:tavLst>
                                        <p:tav tm="0">
                                          <p:val>
                                            <p:strVal val="#ppt_x"/>
                                          </p:val>
                                        </p:tav>
                                        <p:tav tm="100000">
                                          <p:val>
                                            <p:strVal val="#ppt_x"/>
                                          </p:val>
                                        </p:tav>
                                      </p:tavLst>
                                    </p:anim>
                                    <p:anim calcmode="lin" valueType="num">
                                      <p:cBhvr additive="base">
                                        <p:cTn id="91" dur="500" fill="hold"/>
                                        <p:tgtEl>
                                          <p:spTgt spid="204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8" grpId="0"/>
      <p:bldP spid="69640" grpId="0"/>
      <p:bldP spid="69642" grpId="0"/>
      <p:bldP spid="69644" grpId="0"/>
      <p:bldP spid="69646" grpId="0"/>
      <p:bldP spid="69648" grpId="0"/>
      <p:bldP spid="16" grpId="0"/>
      <p:bldP spid="2048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1"/>
          <a:ext cx="9144000" cy="6935645"/>
        </p:xfrm>
        <a:graphic>
          <a:graphicData uri="http://schemas.openxmlformats.org/drawingml/2006/table">
            <a:tbl>
              <a:tblPr/>
              <a:tblGrid>
                <a:gridCol w="2285984"/>
                <a:gridCol w="6858016"/>
              </a:tblGrid>
              <a:tr h="1443790">
                <a:tc>
                  <a:txBody>
                    <a:bodyPr/>
                    <a:lstStyle/>
                    <a:p>
                      <a:pPr>
                        <a:lnSpc>
                          <a:spcPct val="115000"/>
                        </a:lnSpc>
                        <a:spcAft>
                          <a:spcPts val="0"/>
                        </a:spcAft>
                      </a:pPr>
                      <a:endParaRPr lang="en-US" sz="600" dirty="0">
                        <a:latin typeface="Times New Roman"/>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dirty="0" smtClean="0">
                          <a:latin typeface="Times New Roman"/>
                          <a:ea typeface="Times New Roman"/>
                          <a:cs typeface="Times New Roman"/>
                        </a:rPr>
                        <a:t> </a:t>
                      </a:r>
                      <a:r>
                        <a:rPr lang="en-US" sz="1600" dirty="0">
                          <a:latin typeface="Times New Roman"/>
                          <a:ea typeface="Times New Roman"/>
                          <a:cs typeface="Times New Roman"/>
                        </a:rPr>
                        <a:t>It's one of the most popular dishes in </a:t>
                      </a:r>
                      <a:r>
                        <a:rPr lang="en-US" sz="1600" u="none" strike="noStrike" dirty="0">
                          <a:solidFill>
                            <a:srgbClr val="000000"/>
                          </a:solidFill>
                          <a:latin typeface="Times New Roman"/>
                          <a:ea typeface="Times New Roman"/>
                          <a:cs typeface="Times New Roman"/>
                          <a:hlinkClick r:id="rId3" tooltip="Spotlight on Russia"/>
                        </a:rPr>
                        <a:t>Russia</a:t>
                      </a:r>
                      <a:r>
                        <a:rPr lang="en-US" sz="1600" dirty="0">
                          <a:latin typeface="Times New Roman"/>
                          <a:ea typeface="Times New Roman"/>
                          <a:cs typeface="Times New Roman"/>
                        </a:rPr>
                        <a:t>. The recipe — was created at the end of the 18th century. It's a kind of soup, which got its name from its main ingredient — beetroot. Nowadays it's made with cabbage, potatoes, carrots, tomatoes and meat. On hot summer days it's even better with no meat in it, just vegetables, fresh cucumbers, eggs, onions and greens.</a:t>
                      </a:r>
                      <a:endParaRPr lang="ru-RU" sz="1600" dirty="0">
                        <a:latin typeface="Calibri"/>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3316">
                <a:tc>
                  <a:txBody>
                    <a:bodyPr/>
                    <a:lstStyle/>
                    <a:p>
                      <a:pPr>
                        <a:lnSpc>
                          <a:spcPct val="115000"/>
                        </a:lnSpc>
                        <a:spcAft>
                          <a:spcPts val="1000"/>
                        </a:spcAft>
                      </a:pPr>
                      <a:endParaRPr lang="en-US" sz="600">
                        <a:latin typeface="Times New Roman"/>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dirty="0" smtClean="0">
                          <a:latin typeface="Times New Roman"/>
                          <a:ea typeface="Times New Roman"/>
                          <a:cs typeface="Times New Roman"/>
                        </a:rPr>
                        <a:t> </a:t>
                      </a:r>
                      <a:r>
                        <a:rPr lang="en-US" sz="1600" dirty="0">
                          <a:latin typeface="Times New Roman"/>
                          <a:ea typeface="Times New Roman"/>
                          <a:cs typeface="Times New Roman"/>
                        </a:rPr>
                        <a:t>These are a </a:t>
                      </a:r>
                      <a:r>
                        <a:rPr lang="en-US" sz="1600" dirty="0" err="1">
                          <a:latin typeface="Times New Roman"/>
                          <a:ea typeface="Times New Roman"/>
                          <a:cs typeface="Times New Roman"/>
                        </a:rPr>
                        <a:t>favourite</a:t>
                      </a:r>
                      <a:r>
                        <a:rPr lang="en-US" sz="1600" dirty="0">
                          <a:latin typeface="Times New Roman"/>
                          <a:ea typeface="Times New Roman"/>
                          <a:cs typeface="Times New Roman"/>
                        </a:rPr>
                        <a:t> Russian dish. They are made of dough and meat and then they can be frozen and kept in the fridge for a long time. They are served with butter, sour cream, vinegar or tomato ketchup. You can buy them in the shops too, but the ones you buy can't be compared with the real homemade version.</a:t>
                      </a:r>
                      <a:endParaRPr lang="ru-RU" sz="1600" dirty="0">
                        <a:latin typeface="Calibri"/>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2842">
                <a:tc>
                  <a:txBody>
                    <a:bodyPr/>
                    <a:lstStyle/>
                    <a:p>
                      <a:pPr>
                        <a:lnSpc>
                          <a:spcPct val="115000"/>
                        </a:lnSpc>
                        <a:spcAft>
                          <a:spcPts val="1000"/>
                        </a:spcAft>
                      </a:pPr>
                      <a:endParaRPr lang="en-US" sz="600">
                        <a:latin typeface="Times New Roman"/>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dirty="0" smtClean="0">
                          <a:latin typeface="Times New Roman"/>
                          <a:ea typeface="Times New Roman"/>
                          <a:cs typeface="Times New Roman"/>
                        </a:rPr>
                        <a:t> Traditionally</a:t>
                      </a:r>
                      <a:r>
                        <a:rPr lang="en-US" sz="1600" dirty="0">
                          <a:latin typeface="Times New Roman"/>
                          <a:ea typeface="Times New Roman"/>
                          <a:cs typeface="Times New Roman"/>
                        </a:rPr>
                        <a:t>, mothers-in-law bake these for their sons-in-law at Easter, and they also used to be made for poor people and pilgrims. They should be thin, brown, and round and look like little suns. They are usually eaten with sour cream, jam, cheese and black or red caviar.</a:t>
                      </a:r>
                      <a:endParaRPr lang="ru-RU" sz="1600" dirty="0">
                        <a:latin typeface="Calibri"/>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2842">
                <a:tc>
                  <a:txBody>
                    <a:bodyPr/>
                    <a:lstStyle/>
                    <a:p>
                      <a:pPr>
                        <a:lnSpc>
                          <a:spcPct val="115000"/>
                        </a:lnSpc>
                        <a:spcAft>
                          <a:spcPts val="1000"/>
                        </a:spcAft>
                      </a:pPr>
                      <a:endParaRPr lang="en-US" sz="600" dirty="0">
                        <a:latin typeface="Times New Roman"/>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dirty="0" smtClean="0">
                          <a:latin typeface="Times New Roman"/>
                          <a:ea typeface="Times New Roman"/>
                          <a:cs typeface="Times New Roman"/>
                        </a:rPr>
                        <a:t> </a:t>
                      </a:r>
                      <a:r>
                        <a:rPr lang="en-US" sz="1600" dirty="0">
                          <a:latin typeface="Times New Roman"/>
                          <a:ea typeface="Times New Roman"/>
                          <a:cs typeface="Times New Roman"/>
                        </a:rPr>
                        <a:t>The recipe was invented in a St Petersburg cooking competition in the 1890s. It won the first prize and was named after the </a:t>
                      </a:r>
                      <a:r>
                        <a:rPr lang="en-US" sz="1600" dirty="0" err="1">
                          <a:latin typeface="Times New Roman"/>
                          <a:ea typeface="Times New Roman"/>
                          <a:cs typeface="Times New Roman"/>
                        </a:rPr>
                        <a:t>Stroganov</a:t>
                      </a:r>
                      <a:r>
                        <a:rPr lang="en-US" sz="1600" dirty="0">
                          <a:latin typeface="Times New Roman"/>
                          <a:ea typeface="Times New Roman"/>
                          <a:cs typeface="Times New Roman"/>
                        </a:rPr>
                        <a:t> family, whom the cook was working for. This dish traditionally consists of beef, onions, mushrooms and sour cream.</a:t>
                      </a:r>
                      <a:endParaRPr lang="ru-RU" sz="1600" dirty="0">
                        <a:latin typeface="Calibri"/>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2369">
                <a:tc>
                  <a:txBody>
                    <a:bodyPr/>
                    <a:lstStyle/>
                    <a:p>
                      <a:pPr algn="just">
                        <a:lnSpc>
                          <a:spcPct val="115000"/>
                        </a:lnSpc>
                        <a:spcAft>
                          <a:spcPts val="0"/>
                        </a:spcAft>
                      </a:pPr>
                      <a:endParaRPr lang="en-US" sz="600" dirty="0">
                        <a:latin typeface="Times New Roman"/>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dirty="0" smtClean="0">
                          <a:latin typeface="Times New Roman"/>
                          <a:ea typeface="Times New Roman"/>
                          <a:cs typeface="Times New Roman"/>
                        </a:rPr>
                        <a:t> </a:t>
                      </a:r>
                      <a:r>
                        <a:rPr lang="en-US" sz="1600" dirty="0">
                          <a:latin typeface="Times New Roman"/>
                          <a:ea typeface="Times New Roman"/>
                          <a:cs typeface="Times New Roman"/>
                        </a:rPr>
                        <a:t>The dish originates from the Caucasus. No picnic or outdoor party can do without this wonderful dish. It's meat marinated in herbs, onions and wine. Then the meat is put on skewers and cooked on an open fire. </a:t>
                      </a:r>
                      <a:endParaRPr lang="ru-RU" sz="1600" dirty="0">
                        <a:latin typeface="Calibri"/>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2842">
                <a:tc>
                  <a:txBody>
                    <a:bodyPr/>
                    <a:lstStyle/>
                    <a:p>
                      <a:pPr>
                        <a:lnSpc>
                          <a:spcPct val="115000"/>
                        </a:lnSpc>
                        <a:spcAft>
                          <a:spcPts val="1000"/>
                        </a:spcAft>
                      </a:pPr>
                      <a:endParaRPr lang="en-US" sz="600">
                        <a:latin typeface="Times New Roman"/>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dirty="0" smtClean="0">
                          <a:latin typeface="Times New Roman"/>
                          <a:ea typeface="Times New Roman"/>
                          <a:cs typeface="Times New Roman"/>
                        </a:rPr>
                        <a:t> </a:t>
                      </a:r>
                      <a:r>
                        <a:rPr lang="en-US" sz="1600" dirty="0">
                          <a:latin typeface="Times New Roman"/>
                          <a:ea typeface="Times New Roman"/>
                          <a:cs typeface="Times New Roman"/>
                        </a:rPr>
                        <a:t>It's really delicious, small round bread. Bread used to be the most important food in Russia, and no dish was eaten without it. That's why bread is still so important to </a:t>
                      </a:r>
                      <a:r>
                        <a:rPr lang="en-US" sz="1600" u="none" dirty="0" smtClean="0">
                          <a:solidFill>
                            <a:schemeClr val="tx1"/>
                          </a:solidFill>
                          <a:latin typeface="Times New Roman"/>
                          <a:ea typeface="Times New Roman"/>
                          <a:cs typeface="Times New Roman"/>
                        </a:rPr>
                        <a:t>people</a:t>
                      </a:r>
                      <a:r>
                        <a:rPr lang="ru-RU" sz="1600" dirty="0" smtClean="0">
                          <a:solidFill>
                            <a:schemeClr val="tx1"/>
                          </a:solidFill>
                          <a:latin typeface="Times New Roman"/>
                          <a:ea typeface="Times New Roman"/>
                          <a:cs typeface="Times New Roman"/>
                        </a:rPr>
                        <a:t> </a:t>
                      </a:r>
                      <a:r>
                        <a:rPr lang="en-US" sz="1600" dirty="0">
                          <a:solidFill>
                            <a:schemeClr val="tx1"/>
                          </a:solidFill>
                          <a:latin typeface="Times New Roman"/>
                          <a:ea typeface="Times New Roman"/>
                          <a:cs typeface="Times New Roman"/>
                        </a:rPr>
                        <a:t>i</a:t>
                      </a:r>
                      <a:r>
                        <a:rPr lang="en-US" sz="1600" dirty="0">
                          <a:latin typeface="Times New Roman"/>
                          <a:ea typeface="Times New Roman"/>
                          <a:cs typeface="Times New Roman"/>
                        </a:rPr>
                        <a:t>n Russia. They used to decorate it with leaves and flowers.</a:t>
                      </a:r>
                      <a:endParaRPr lang="ru-RU" sz="1600" dirty="0">
                        <a:latin typeface="Calibri"/>
                        <a:ea typeface="Times New Roman"/>
                        <a:cs typeface="Times New Roman"/>
                      </a:endParaRPr>
                    </a:p>
                  </a:txBody>
                  <a:tcPr marL="26156" marR="261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030" name="Рисунок 1" descr="photo16"/>
          <p:cNvPicPr>
            <a:picLocks noChangeAspect="1" noChangeArrowheads="1"/>
          </p:cNvPicPr>
          <p:nvPr/>
        </p:nvPicPr>
        <p:blipFill>
          <a:blip r:embed="rId4"/>
          <a:srcRect/>
          <a:stretch>
            <a:fillRect/>
          </a:stretch>
        </p:blipFill>
        <p:spPr bwMode="auto">
          <a:xfrm>
            <a:off x="0" y="5929330"/>
            <a:ext cx="2285984" cy="928670"/>
          </a:xfrm>
          <a:prstGeom prst="rect">
            <a:avLst/>
          </a:prstGeom>
          <a:noFill/>
        </p:spPr>
      </p:pic>
      <p:pic>
        <p:nvPicPr>
          <p:cNvPr id="1029" name="Рисунок 128" descr="https://upload.wikimedia.org/wikipedia/commons/2/2e/03.03.2008-094.jpg"/>
          <p:cNvPicPr>
            <a:picLocks noChangeAspect="1" noChangeArrowheads="1"/>
          </p:cNvPicPr>
          <p:nvPr/>
        </p:nvPicPr>
        <p:blipFill>
          <a:blip r:embed="rId5"/>
          <a:srcRect/>
          <a:stretch>
            <a:fillRect/>
          </a:stretch>
        </p:blipFill>
        <p:spPr bwMode="auto">
          <a:xfrm>
            <a:off x="0" y="2714620"/>
            <a:ext cx="2285984" cy="1071546"/>
          </a:xfrm>
          <a:prstGeom prst="rect">
            <a:avLst/>
          </a:prstGeom>
          <a:noFill/>
        </p:spPr>
      </p:pic>
      <p:pic>
        <p:nvPicPr>
          <p:cNvPr id="1028" name="Рисунок 154" descr="https://upload.wikimedia.org/wikipedia/commons/a/a7/Borscht_served.jpg"/>
          <p:cNvPicPr>
            <a:picLocks noChangeAspect="1" noChangeArrowheads="1"/>
          </p:cNvPicPr>
          <p:nvPr/>
        </p:nvPicPr>
        <p:blipFill>
          <a:blip r:embed="rId6"/>
          <a:srcRect/>
          <a:stretch>
            <a:fillRect/>
          </a:stretch>
        </p:blipFill>
        <p:spPr bwMode="auto">
          <a:xfrm>
            <a:off x="0" y="0"/>
            <a:ext cx="2285984" cy="1428736"/>
          </a:xfrm>
          <a:prstGeom prst="rect">
            <a:avLst/>
          </a:prstGeom>
          <a:noFill/>
        </p:spPr>
      </p:pic>
      <p:pic>
        <p:nvPicPr>
          <p:cNvPr id="1027" name="Рисунок 168" descr="https://upload.wikimedia.org/wikipedia/commons/thumb/1/17/Shashlik.jpg/800px-Shashlik.jpg"/>
          <p:cNvPicPr>
            <a:picLocks noChangeAspect="1" noChangeArrowheads="1"/>
          </p:cNvPicPr>
          <p:nvPr/>
        </p:nvPicPr>
        <p:blipFill>
          <a:blip r:embed="rId7"/>
          <a:srcRect/>
          <a:stretch>
            <a:fillRect/>
          </a:stretch>
        </p:blipFill>
        <p:spPr bwMode="auto">
          <a:xfrm>
            <a:off x="0" y="4857760"/>
            <a:ext cx="2285984" cy="1071570"/>
          </a:xfrm>
          <a:prstGeom prst="rect">
            <a:avLst/>
          </a:prstGeom>
          <a:noFill/>
        </p:spPr>
      </p:pic>
      <p:pic>
        <p:nvPicPr>
          <p:cNvPr id="1026" name="Рисунок 120" descr="https://upload.wikimedia.org/wikipedia/commons/thumb/d/df/Pelmeni_Russian.jpg/250px-Pelmeni_Russian.jpg"/>
          <p:cNvPicPr>
            <a:picLocks noChangeAspect="1" noChangeArrowheads="1"/>
          </p:cNvPicPr>
          <p:nvPr/>
        </p:nvPicPr>
        <p:blipFill>
          <a:blip r:embed="rId8"/>
          <a:srcRect/>
          <a:stretch>
            <a:fillRect/>
          </a:stretch>
        </p:blipFill>
        <p:spPr bwMode="auto">
          <a:xfrm>
            <a:off x="0" y="1428736"/>
            <a:ext cx="2285984" cy="1285860"/>
          </a:xfrm>
          <a:prstGeom prst="rect">
            <a:avLst/>
          </a:prstGeom>
          <a:noFill/>
        </p:spPr>
      </p:pic>
      <p:pic>
        <p:nvPicPr>
          <p:cNvPr id="1025" name="Рисунок 170" descr="https://upload.wikimedia.org/wikipedia/commons/thumb/5/5f/Beef_Stroganoff-02_cropped.jpg/800px-Beef_Stroganoff-02_cropped.jpg"/>
          <p:cNvPicPr>
            <a:picLocks noChangeAspect="1" noChangeArrowheads="1"/>
          </p:cNvPicPr>
          <p:nvPr/>
        </p:nvPicPr>
        <p:blipFill>
          <a:blip r:embed="rId9"/>
          <a:srcRect/>
          <a:stretch>
            <a:fillRect/>
          </a:stretch>
        </p:blipFill>
        <p:spPr bwMode="auto">
          <a:xfrm>
            <a:off x="0" y="3786191"/>
            <a:ext cx="2285984" cy="1143008"/>
          </a:xfrm>
          <a:prstGeom prst="rect">
            <a:avLst/>
          </a:prstGeom>
          <a:noFill/>
        </p:spPr>
      </p:pic>
      <p:sp>
        <p:nvSpPr>
          <p:cNvPr id="12" name="Заголовок 11"/>
          <p:cNvSpPr>
            <a:spLocks noGrp="1"/>
          </p:cNvSpPr>
          <p:nvPr>
            <p:ph type="title" idx="4294967295"/>
          </p:nvPr>
        </p:nvSpPr>
        <p:spPr>
          <a:xfrm>
            <a:off x="428596" y="2000240"/>
            <a:ext cx="1643074" cy="571504"/>
          </a:xfrm>
        </p:spPr>
        <p:txBody>
          <a:bodyPr>
            <a:normAutofit/>
          </a:bodyPr>
          <a:lstStyle/>
          <a:p>
            <a:r>
              <a:rPr lang="en-US" sz="2000" b="1" dirty="0" err="1" smtClean="0">
                <a:solidFill>
                  <a:srgbClr val="0000FF"/>
                </a:solidFill>
              </a:rPr>
              <a:t>Pelmeni</a:t>
            </a:r>
            <a:r>
              <a:rPr lang="en-US" sz="2000" dirty="0" smtClean="0"/>
              <a:t> </a:t>
            </a:r>
            <a:endParaRPr lang="ru-RU" sz="2000" b="1" dirty="0">
              <a:solidFill>
                <a:srgbClr val="0000FF"/>
              </a:solidFill>
              <a:latin typeface="Times New Roman" pitchFamily="18" charset="0"/>
              <a:cs typeface="Times New Roman" pitchFamily="18" charset="0"/>
            </a:endParaRPr>
          </a:p>
        </p:txBody>
      </p:sp>
      <p:sp>
        <p:nvSpPr>
          <p:cNvPr id="15" name="Прямоугольник 14"/>
          <p:cNvSpPr/>
          <p:nvPr/>
        </p:nvSpPr>
        <p:spPr>
          <a:xfrm>
            <a:off x="285720" y="857232"/>
            <a:ext cx="2071702" cy="523220"/>
          </a:xfrm>
          <a:prstGeom prst="rect">
            <a:avLst/>
          </a:prstGeom>
        </p:spPr>
        <p:txBody>
          <a:bodyPr wrap="square">
            <a:spAutoFit/>
          </a:bodyPr>
          <a:lstStyle/>
          <a:p>
            <a:r>
              <a:rPr lang="ru-RU" sz="2800" b="1" dirty="0" smtClean="0">
                <a:solidFill>
                  <a:srgbClr val="0000FF"/>
                </a:solidFill>
              </a:rPr>
              <a:t>В</a:t>
            </a:r>
            <a:r>
              <a:rPr lang="en-US" sz="2800" b="1" dirty="0" err="1" smtClean="0">
                <a:solidFill>
                  <a:srgbClr val="0000FF"/>
                </a:solidFill>
              </a:rPr>
              <a:t>orscht</a:t>
            </a:r>
            <a:r>
              <a:rPr lang="en-US" sz="2800" b="1" dirty="0" smtClean="0">
                <a:solidFill>
                  <a:srgbClr val="0000FF"/>
                </a:solidFill>
              </a:rPr>
              <a:t> </a:t>
            </a:r>
            <a:endParaRPr lang="ru-RU" sz="2800" b="1" dirty="0">
              <a:solidFill>
                <a:srgbClr val="0000FF"/>
              </a:solidFill>
            </a:endParaRPr>
          </a:p>
        </p:txBody>
      </p:sp>
      <p:sp>
        <p:nvSpPr>
          <p:cNvPr id="16" name="Прямоугольник 15"/>
          <p:cNvSpPr/>
          <p:nvPr/>
        </p:nvSpPr>
        <p:spPr>
          <a:xfrm>
            <a:off x="285720" y="5429264"/>
            <a:ext cx="1530003" cy="461665"/>
          </a:xfrm>
          <a:prstGeom prst="rect">
            <a:avLst/>
          </a:prstGeom>
        </p:spPr>
        <p:txBody>
          <a:bodyPr wrap="square">
            <a:spAutoFit/>
          </a:bodyPr>
          <a:lstStyle/>
          <a:p>
            <a:r>
              <a:rPr lang="en-US" b="1" dirty="0" err="1" smtClean="0">
                <a:solidFill>
                  <a:srgbClr val="0000FF"/>
                </a:solidFill>
              </a:rPr>
              <a:t>Shashlik</a:t>
            </a:r>
            <a:endParaRPr lang="ru-RU" b="1" dirty="0">
              <a:solidFill>
                <a:srgbClr val="0000FF"/>
              </a:solidFill>
            </a:endParaRPr>
          </a:p>
        </p:txBody>
      </p:sp>
      <p:sp>
        <p:nvSpPr>
          <p:cNvPr id="17" name="Прямоугольник 16"/>
          <p:cNvSpPr/>
          <p:nvPr/>
        </p:nvSpPr>
        <p:spPr>
          <a:xfrm>
            <a:off x="0" y="4500570"/>
            <a:ext cx="2187650" cy="461665"/>
          </a:xfrm>
          <a:prstGeom prst="rect">
            <a:avLst/>
          </a:prstGeom>
        </p:spPr>
        <p:txBody>
          <a:bodyPr wrap="none">
            <a:spAutoFit/>
          </a:bodyPr>
          <a:lstStyle/>
          <a:p>
            <a:r>
              <a:rPr lang="ru-RU" b="1" dirty="0" err="1" smtClean="0">
                <a:solidFill>
                  <a:srgbClr val="0000FF"/>
                </a:solidFill>
              </a:rPr>
              <a:t>Beef</a:t>
            </a:r>
            <a:r>
              <a:rPr lang="ru-RU" b="1" dirty="0" smtClean="0">
                <a:solidFill>
                  <a:srgbClr val="0000FF"/>
                </a:solidFill>
              </a:rPr>
              <a:t> </a:t>
            </a:r>
            <a:r>
              <a:rPr lang="ru-RU" b="1" dirty="0" err="1" smtClean="0">
                <a:solidFill>
                  <a:srgbClr val="0000FF"/>
                </a:solidFill>
              </a:rPr>
              <a:t>Strogano</a:t>
            </a:r>
            <a:r>
              <a:rPr lang="en-US" b="1" dirty="0" smtClean="0">
                <a:solidFill>
                  <a:srgbClr val="0000FF"/>
                </a:solidFill>
              </a:rPr>
              <a:t>v</a:t>
            </a:r>
            <a:endParaRPr lang="ru-RU" b="1" dirty="0">
              <a:solidFill>
                <a:srgbClr val="0000FF"/>
              </a:solidFill>
            </a:endParaRPr>
          </a:p>
        </p:txBody>
      </p:sp>
      <p:sp>
        <p:nvSpPr>
          <p:cNvPr id="18" name="Прямоугольник 17"/>
          <p:cNvSpPr/>
          <p:nvPr/>
        </p:nvSpPr>
        <p:spPr>
          <a:xfrm>
            <a:off x="642910" y="3214686"/>
            <a:ext cx="816249" cy="461665"/>
          </a:xfrm>
          <a:prstGeom prst="rect">
            <a:avLst/>
          </a:prstGeom>
        </p:spPr>
        <p:txBody>
          <a:bodyPr wrap="none">
            <a:spAutoFit/>
          </a:bodyPr>
          <a:lstStyle/>
          <a:p>
            <a:r>
              <a:rPr lang="en-US" b="1" dirty="0" err="1" smtClean="0">
                <a:solidFill>
                  <a:srgbClr val="0000FF"/>
                </a:solidFill>
              </a:rPr>
              <a:t>Blini</a:t>
            </a:r>
            <a:endParaRPr lang="ru-RU" b="1" dirty="0">
              <a:solidFill>
                <a:srgbClr val="0000FF"/>
              </a:solidFill>
            </a:endParaRPr>
          </a:p>
        </p:txBody>
      </p:sp>
      <p:sp>
        <p:nvSpPr>
          <p:cNvPr id="20" name="Прямоугольник 19"/>
          <p:cNvSpPr/>
          <p:nvPr/>
        </p:nvSpPr>
        <p:spPr>
          <a:xfrm>
            <a:off x="-5171" y="6414334"/>
            <a:ext cx="1329210" cy="461665"/>
          </a:xfrm>
          <a:prstGeom prst="rect">
            <a:avLst/>
          </a:prstGeom>
        </p:spPr>
        <p:txBody>
          <a:bodyPr wrap="none">
            <a:spAutoFit/>
          </a:bodyPr>
          <a:lstStyle/>
          <a:p>
            <a:r>
              <a:rPr lang="en-US" b="1" dirty="0" err="1" smtClean="0">
                <a:solidFill>
                  <a:srgbClr val="0000FF"/>
                </a:solidFill>
              </a:rPr>
              <a:t>Karavay</a:t>
            </a:r>
            <a:endParaRPr lang="ru-RU" b="1" dirty="0">
              <a:solidFill>
                <a:srgbClr val="0000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9"/>
                                        </p:tgtEl>
                                        <p:attrNameLst>
                                          <p:attrName>style.visibility</p:attrName>
                                        </p:attrNameLst>
                                      </p:cBhvr>
                                      <p:to>
                                        <p:strVal val="visible"/>
                                      </p:to>
                                    </p:set>
                                    <p:anim calcmode="lin" valueType="num">
                                      <p:cBhvr additive="base">
                                        <p:cTn id="19" dur="500" fill="hold"/>
                                        <p:tgtEl>
                                          <p:spTgt spid="1029"/>
                                        </p:tgtEl>
                                        <p:attrNameLst>
                                          <p:attrName>ppt_x</p:attrName>
                                        </p:attrNameLst>
                                      </p:cBhvr>
                                      <p:tavLst>
                                        <p:tav tm="0">
                                          <p:val>
                                            <p:strVal val="#ppt_x"/>
                                          </p:val>
                                        </p:tav>
                                        <p:tav tm="100000">
                                          <p:val>
                                            <p:strVal val="#ppt_x"/>
                                          </p:val>
                                        </p:tav>
                                      </p:tavLst>
                                    </p:anim>
                                    <p:anim calcmode="lin" valueType="num">
                                      <p:cBhvr additive="base">
                                        <p:cTn id="20" dur="500" fill="hold"/>
                                        <p:tgtEl>
                                          <p:spTgt spid="102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5"/>
                                        </p:tgtEl>
                                        <p:attrNameLst>
                                          <p:attrName>style.visibility</p:attrName>
                                        </p:attrNameLst>
                                      </p:cBhvr>
                                      <p:to>
                                        <p:strVal val="visible"/>
                                      </p:to>
                                    </p:set>
                                    <p:anim calcmode="lin" valueType="num">
                                      <p:cBhvr additive="base">
                                        <p:cTn id="25" dur="500" fill="hold"/>
                                        <p:tgtEl>
                                          <p:spTgt spid="1025"/>
                                        </p:tgtEl>
                                        <p:attrNameLst>
                                          <p:attrName>ppt_x</p:attrName>
                                        </p:attrNameLst>
                                      </p:cBhvr>
                                      <p:tavLst>
                                        <p:tav tm="0">
                                          <p:val>
                                            <p:strVal val="#ppt_x"/>
                                          </p:val>
                                        </p:tav>
                                        <p:tav tm="100000">
                                          <p:val>
                                            <p:strVal val="#ppt_x"/>
                                          </p:val>
                                        </p:tav>
                                      </p:tavLst>
                                    </p:anim>
                                    <p:anim calcmode="lin" valueType="num">
                                      <p:cBhvr additive="base">
                                        <p:cTn id="26" dur="500" fill="hold"/>
                                        <p:tgtEl>
                                          <p:spTgt spid="10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27"/>
                                        </p:tgtEl>
                                        <p:attrNameLst>
                                          <p:attrName>style.visibility</p:attrName>
                                        </p:attrNameLst>
                                      </p:cBhvr>
                                      <p:to>
                                        <p:strVal val="visible"/>
                                      </p:to>
                                    </p:set>
                                    <p:anim calcmode="lin" valueType="num">
                                      <p:cBhvr additive="base">
                                        <p:cTn id="31" dur="500" fill="hold"/>
                                        <p:tgtEl>
                                          <p:spTgt spid="1027"/>
                                        </p:tgtEl>
                                        <p:attrNameLst>
                                          <p:attrName>ppt_x</p:attrName>
                                        </p:attrNameLst>
                                      </p:cBhvr>
                                      <p:tavLst>
                                        <p:tav tm="0">
                                          <p:val>
                                            <p:strVal val="#ppt_x"/>
                                          </p:val>
                                        </p:tav>
                                        <p:tav tm="100000">
                                          <p:val>
                                            <p:strVal val="#ppt_x"/>
                                          </p:val>
                                        </p:tav>
                                      </p:tavLst>
                                    </p:anim>
                                    <p:anim calcmode="lin" valueType="num">
                                      <p:cBhvr additive="base">
                                        <p:cTn id="32"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30"/>
                                        </p:tgtEl>
                                        <p:attrNameLst>
                                          <p:attrName>style.visibility</p:attrName>
                                        </p:attrNameLst>
                                      </p:cBhvr>
                                      <p:to>
                                        <p:strVal val="visible"/>
                                      </p:to>
                                    </p:set>
                                    <p:anim calcmode="lin" valueType="num">
                                      <p:cBhvr additive="base">
                                        <p:cTn id="37" dur="500" fill="hold"/>
                                        <p:tgtEl>
                                          <p:spTgt spid="1030"/>
                                        </p:tgtEl>
                                        <p:attrNameLst>
                                          <p:attrName>ppt_x</p:attrName>
                                        </p:attrNameLst>
                                      </p:cBhvr>
                                      <p:tavLst>
                                        <p:tav tm="0">
                                          <p:val>
                                            <p:strVal val="#ppt_x"/>
                                          </p:val>
                                        </p:tav>
                                        <p:tav tm="100000">
                                          <p:val>
                                            <p:strVal val="#ppt_x"/>
                                          </p:val>
                                        </p:tav>
                                      </p:tavLst>
                                    </p:anim>
                                    <p:anim calcmode="lin" valueType="num">
                                      <p:cBhvr additive="base">
                                        <p:cTn id="38"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8">
                                            <p:txEl>
                                              <p:pRg st="0" end="0"/>
                                            </p:txEl>
                                          </p:spTgt>
                                        </p:tgtEl>
                                        <p:attrNameLst>
                                          <p:attrName>style.visibility</p:attrName>
                                        </p:attrNameLst>
                                      </p:cBhvr>
                                      <p:to>
                                        <p:strVal val="visible"/>
                                      </p:to>
                                    </p:set>
                                    <p:anim calcmode="lin" valueType="num">
                                      <p:cBhvr additive="base">
                                        <p:cTn id="55"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6">
                                            <p:txEl>
                                              <p:pRg st="0" end="0"/>
                                            </p:txEl>
                                          </p:spTgt>
                                        </p:tgtEl>
                                        <p:attrNameLst>
                                          <p:attrName>style.visibility</p:attrName>
                                        </p:attrNameLst>
                                      </p:cBhvr>
                                      <p:to>
                                        <p:strVal val="visible"/>
                                      </p:to>
                                    </p:set>
                                    <p:anim calcmode="lin" valueType="num">
                                      <p:cBhvr additive="base">
                                        <p:cTn id="6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7"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en-US" sz="3200" b="1" dirty="0" smtClean="0">
                <a:solidFill>
                  <a:srgbClr val="7030A0"/>
                </a:solidFill>
                <a:latin typeface="Times New Roman" pitchFamily="18" charset="0"/>
                <a:cs typeface="Times New Roman" pitchFamily="18" charset="0"/>
              </a:rPr>
              <a:t/>
            </a:r>
            <a:br>
              <a:rPr lang="en-US" sz="3200" b="1" dirty="0" smtClean="0">
                <a:solidFill>
                  <a:srgbClr val="7030A0"/>
                </a:solidFill>
                <a:latin typeface="Times New Roman" pitchFamily="18" charset="0"/>
                <a:cs typeface="Times New Roman" pitchFamily="18" charset="0"/>
              </a:rPr>
            </a:br>
            <a:r>
              <a:rPr lang="ru-RU" b="1" dirty="0" smtClean="0"/>
              <a:t/>
            </a:r>
            <a:br>
              <a:rPr lang="ru-RU" b="1" dirty="0" smtClean="0"/>
            </a:br>
            <a:endParaRPr lang="ru-RU" dirty="0"/>
          </a:p>
        </p:txBody>
      </p:sp>
      <p:sp>
        <p:nvSpPr>
          <p:cNvPr id="4" name="Содержимое 3"/>
          <p:cNvSpPr>
            <a:spLocks noGrp="1"/>
          </p:cNvSpPr>
          <p:nvPr>
            <p:ph idx="1"/>
          </p:nvPr>
        </p:nvSpPr>
        <p:spPr>
          <a:xfrm>
            <a:off x="0" y="1571612"/>
            <a:ext cx="9144000" cy="4857784"/>
          </a:xfrm>
        </p:spPr>
        <p:txBody>
          <a:bodyPr>
            <a:normAutofit fontScale="92500"/>
          </a:bodyPr>
          <a:lstStyle/>
          <a:p>
            <a:pPr>
              <a:buNone/>
            </a:pPr>
            <a:r>
              <a:rPr lang="en-US" sz="2200" b="1" dirty="0" smtClean="0">
                <a:solidFill>
                  <a:srgbClr val="6600FF"/>
                </a:solidFill>
              </a:rPr>
              <a:t>     </a:t>
            </a:r>
            <a:r>
              <a:rPr lang="ru-RU" sz="2400" b="1" dirty="0" smtClean="0">
                <a:solidFill>
                  <a:srgbClr val="6600FF"/>
                </a:solidFill>
              </a:rPr>
              <a:t>Как правило, эти существительные употребляются без артикля.</a:t>
            </a:r>
            <a:br>
              <a:rPr lang="ru-RU" sz="2400" b="1" dirty="0" smtClean="0">
                <a:solidFill>
                  <a:srgbClr val="6600FF"/>
                </a:solidFill>
              </a:rPr>
            </a:br>
            <a:r>
              <a:rPr lang="en-US" sz="2400" b="1" dirty="0" smtClean="0">
                <a:solidFill>
                  <a:srgbClr val="6600FF"/>
                </a:solidFill>
              </a:rPr>
              <a:t>Breakfast in this hotel is from 7 a.m. till 10 a.m. </a:t>
            </a:r>
            <a:endParaRPr lang="ru-RU" sz="2400" dirty="0" smtClean="0">
              <a:solidFill>
                <a:srgbClr val="6600FF"/>
              </a:solidFill>
            </a:endParaRPr>
          </a:p>
          <a:p>
            <a:r>
              <a:rPr lang="ru-RU" sz="2400" b="1" dirty="0" smtClean="0">
                <a:solidFill>
                  <a:srgbClr val="6600FF"/>
                </a:solidFill>
              </a:rPr>
              <a:t>Если перед этими существительными есть описательное определение, употребляется неопределенный артикль.</a:t>
            </a:r>
            <a:br>
              <a:rPr lang="ru-RU" sz="2400" b="1" dirty="0" smtClean="0">
                <a:solidFill>
                  <a:srgbClr val="6600FF"/>
                </a:solidFill>
              </a:rPr>
            </a:br>
            <a:r>
              <a:rPr lang="ru-RU" sz="2400" b="1" dirty="0" err="1" smtClean="0">
                <a:solidFill>
                  <a:srgbClr val="6600FF"/>
                </a:solidFill>
              </a:rPr>
              <a:t>You</a:t>
            </a:r>
            <a:r>
              <a:rPr lang="ru-RU" sz="2400" b="1" dirty="0" smtClean="0">
                <a:solidFill>
                  <a:srgbClr val="6600FF"/>
                </a:solidFill>
              </a:rPr>
              <a:t> </a:t>
            </a:r>
            <a:r>
              <a:rPr lang="ru-RU" sz="2400" b="1" dirty="0" err="1" smtClean="0">
                <a:solidFill>
                  <a:srgbClr val="6600FF"/>
                </a:solidFill>
              </a:rPr>
              <a:t>can</a:t>
            </a:r>
            <a:r>
              <a:rPr lang="ru-RU" sz="2400" b="1" dirty="0" smtClean="0">
                <a:solidFill>
                  <a:srgbClr val="6600FF"/>
                </a:solidFill>
              </a:rPr>
              <a:t> </a:t>
            </a:r>
            <a:r>
              <a:rPr lang="ru-RU" sz="2400" b="1" dirty="0" err="1" smtClean="0">
                <a:solidFill>
                  <a:srgbClr val="6600FF"/>
                </a:solidFill>
              </a:rPr>
              <a:t>have</a:t>
            </a:r>
            <a:r>
              <a:rPr lang="ru-RU" sz="2400" b="1" dirty="0" smtClean="0">
                <a:solidFill>
                  <a:srgbClr val="6600FF"/>
                </a:solidFill>
              </a:rPr>
              <a:t> </a:t>
            </a:r>
            <a:r>
              <a:rPr lang="ru-RU" sz="2400" b="1" dirty="0" err="1" smtClean="0">
                <a:solidFill>
                  <a:srgbClr val="6600FF"/>
                </a:solidFill>
              </a:rPr>
              <a:t>a</a:t>
            </a:r>
            <a:r>
              <a:rPr lang="ru-RU" sz="2400" b="1" dirty="0" smtClean="0">
                <a:solidFill>
                  <a:srgbClr val="6600FF"/>
                </a:solidFill>
              </a:rPr>
              <a:t> </a:t>
            </a:r>
            <a:r>
              <a:rPr lang="ru-RU" sz="2400" b="1" dirty="0" err="1" smtClean="0">
                <a:solidFill>
                  <a:srgbClr val="6600FF"/>
                </a:solidFill>
              </a:rPr>
              <a:t>good</a:t>
            </a:r>
            <a:r>
              <a:rPr lang="ru-RU" sz="2400" b="1" dirty="0" smtClean="0">
                <a:solidFill>
                  <a:srgbClr val="6600FF"/>
                </a:solidFill>
              </a:rPr>
              <a:t> </a:t>
            </a:r>
            <a:r>
              <a:rPr lang="ru-RU" sz="2400" b="1" dirty="0" err="1" smtClean="0">
                <a:solidFill>
                  <a:srgbClr val="6600FF"/>
                </a:solidFill>
              </a:rPr>
              <a:t>dinner</a:t>
            </a:r>
            <a:r>
              <a:rPr lang="ru-RU" sz="2400" b="1" dirty="0" smtClean="0">
                <a:solidFill>
                  <a:srgbClr val="6600FF"/>
                </a:solidFill>
              </a:rPr>
              <a:t> </a:t>
            </a:r>
            <a:r>
              <a:rPr lang="ru-RU" sz="2400" b="1" dirty="0" err="1" smtClean="0">
                <a:solidFill>
                  <a:srgbClr val="6600FF"/>
                </a:solidFill>
              </a:rPr>
              <a:t>there</a:t>
            </a:r>
            <a:r>
              <a:rPr lang="ru-RU" sz="2400" b="1" dirty="0" smtClean="0">
                <a:solidFill>
                  <a:srgbClr val="6600FF"/>
                </a:solidFill>
              </a:rPr>
              <a:t>.</a:t>
            </a:r>
            <a:br>
              <a:rPr lang="ru-RU" sz="2400" b="1" dirty="0" smtClean="0">
                <a:solidFill>
                  <a:srgbClr val="6600FF"/>
                </a:solidFill>
              </a:rPr>
            </a:br>
            <a:r>
              <a:rPr lang="ru-RU" sz="2400" b="1" dirty="0" smtClean="0">
                <a:solidFill>
                  <a:srgbClr val="6600FF"/>
                </a:solidFill>
              </a:rPr>
              <a:t>Если имеется лимитирующее определение, то употребляется определенный </a:t>
            </a:r>
            <a:r>
              <a:rPr lang="ru-RU" sz="2400" b="1" u="sng" dirty="0" smtClean="0">
                <a:solidFill>
                  <a:srgbClr val="6600FF"/>
                </a:solidFill>
                <a:hlinkClick r:id="rId2" tooltip="The Article (Артикль)"/>
              </a:rPr>
              <a:t>артикль</a:t>
            </a:r>
            <a:r>
              <a:rPr lang="ru-RU" sz="2400" b="1" dirty="0" smtClean="0">
                <a:solidFill>
                  <a:srgbClr val="6600FF"/>
                </a:solidFill>
              </a:rPr>
              <a:t>.</a:t>
            </a:r>
            <a:br>
              <a:rPr lang="ru-RU" sz="2400" b="1" dirty="0" smtClean="0">
                <a:solidFill>
                  <a:srgbClr val="6600FF"/>
                </a:solidFill>
              </a:rPr>
            </a:br>
            <a:r>
              <a:rPr lang="en-US" sz="2400" b="1" dirty="0" smtClean="0">
                <a:solidFill>
                  <a:srgbClr val="6600FF"/>
                </a:solidFill>
              </a:rPr>
              <a:t>I'll never forget the dinner we had in that little cafe in Chelyabinsk. — </a:t>
            </a:r>
            <a:r>
              <a:rPr lang="ru-RU" sz="2400" b="1" dirty="0" smtClean="0">
                <a:solidFill>
                  <a:srgbClr val="6600FF"/>
                </a:solidFill>
              </a:rPr>
              <a:t>Я никогда не забуду ужин в том маленьком кафе в Челябинске</a:t>
            </a:r>
            <a:r>
              <a:rPr lang="en-US" sz="2400" b="1" dirty="0" smtClean="0">
                <a:solidFill>
                  <a:srgbClr val="6600FF"/>
                </a:solidFill>
              </a:rPr>
              <a:t>.</a:t>
            </a:r>
            <a:r>
              <a:rPr lang="en-US" sz="2600" b="1" dirty="0" smtClean="0">
                <a:solidFill>
                  <a:srgbClr val="6600FF"/>
                </a:solidFill>
              </a:rPr>
              <a:t/>
            </a:r>
            <a:br>
              <a:rPr lang="en-US" sz="2600" b="1" dirty="0" smtClean="0">
                <a:solidFill>
                  <a:srgbClr val="6600FF"/>
                </a:solidFill>
              </a:rPr>
            </a:br>
            <a:r>
              <a:rPr lang="en-US" sz="2800" b="1" dirty="0" smtClean="0"/>
              <a:t/>
            </a:r>
            <a:br>
              <a:rPr lang="en-US" sz="2800" b="1" dirty="0" smtClean="0"/>
            </a:br>
            <a:endParaRPr lang="ru-RU" sz="2800" dirty="0">
              <a:solidFill>
                <a:srgbClr val="7030A0"/>
              </a:solidFill>
              <a:latin typeface="Times New Roman" pitchFamily="18" charset="0"/>
              <a:cs typeface="Times New Roman" pitchFamily="18" charset="0"/>
            </a:endParaRPr>
          </a:p>
        </p:txBody>
      </p:sp>
      <p:sp>
        <p:nvSpPr>
          <p:cNvPr id="35841" name="Rectangle 1"/>
          <p:cNvSpPr>
            <a:spLocks noChangeArrowheads="1"/>
          </p:cNvSpPr>
          <p:nvPr/>
        </p:nvSpPr>
        <p:spPr bwMode="auto">
          <a:xfrm>
            <a:off x="0" y="-1857412"/>
            <a:ext cx="9144000"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ea typeface="Times New Roman" pitchFamily="18" charset="0"/>
              </a:rPr>
              <a:t/>
            </a:r>
            <a:br>
              <a:rPr kumimoji="0" lang="en-US" sz="1200" b="1" i="0" u="none" strike="noStrike" cap="none" normalizeH="0" baseline="0" dirty="0" smtClean="0">
                <a:ln>
                  <a:noFill/>
                </a:ln>
                <a:solidFill>
                  <a:schemeClr val="tx1"/>
                </a:solidFill>
                <a:effectLst/>
                <a:latin typeface="Arial" pitchFamily="34" charset="0"/>
                <a:ea typeface="Times New Roman" pitchFamily="18" charset="0"/>
              </a:rPr>
            </a:br>
            <a:r>
              <a:rPr kumimoji="0" lang="en-US" sz="1200" b="1" i="0" u="none" strike="noStrike" cap="none" normalizeH="0" baseline="0" dirty="0" smtClean="0">
                <a:ln>
                  <a:noFill/>
                </a:ln>
                <a:solidFill>
                  <a:schemeClr val="tx1"/>
                </a:solidFill>
                <a:effectLst/>
                <a:latin typeface="Arial" pitchFamily="34" charset="0"/>
                <a:ea typeface="Times New Roman" pitchFamily="18" charset="0"/>
              </a:rPr>
              <a:t/>
            </a:r>
            <a:br>
              <a:rPr kumimoji="0" lang="en-US" sz="1200" b="1" i="0" u="none" strike="noStrike" cap="none" normalizeH="0" baseline="0" dirty="0" smtClean="0">
                <a:ln>
                  <a:noFill/>
                </a:ln>
                <a:solidFill>
                  <a:schemeClr val="tx1"/>
                </a:solidFill>
                <a:effectLst/>
                <a:latin typeface="Arial" pitchFamily="34" charset="0"/>
                <a:ea typeface="Times New Roman" pitchFamily="18" charset="0"/>
              </a:rPr>
            </a:br>
            <a:endParaRPr kumimoji="0" lang="en-US" sz="1800" b="0" i="0" u="none" strike="noStrike" cap="none" normalizeH="0" baseline="0" dirty="0" smtClean="0">
              <a:ln>
                <a:noFill/>
              </a:ln>
              <a:solidFill>
                <a:schemeClr val="tx1"/>
              </a:solidFill>
              <a:effectLst/>
              <a:latin typeface="Arial" pitchFamily="34" charset="0"/>
            </a:endParaRPr>
          </a:p>
        </p:txBody>
      </p:sp>
      <p:sp>
        <p:nvSpPr>
          <p:cNvPr id="5" name="Прямоугольник 4"/>
          <p:cNvSpPr/>
          <p:nvPr/>
        </p:nvSpPr>
        <p:spPr>
          <a:xfrm>
            <a:off x="0" y="285728"/>
            <a:ext cx="9144000" cy="1569660"/>
          </a:xfrm>
          <a:prstGeom prst="rect">
            <a:avLst/>
          </a:prstGeom>
        </p:spPr>
        <p:txBody>
          <a:bodyPr wrap="square">
            <a:spAutoFit/>
          </a:bodyPr>
          <a:lstStyle/>
          <a:p>
            <a:pPr algn="ctr"/>
            <a:r>
              <a:rPr lang="ru-RU" sz="3200" b="1" dirty="0" smtClean="0">
                <a:solidFill>
                  <a:srgbClr val="6600FF"/>
                </a:solidFill>
              </a:rPr>
              <a:t>Употребление артикля с </a:t>
            </a:r>
            <a:r>
              <a:rPr lang="en-US" sz="3200" b="1" dirty="0" smtClean="0">
                <a:solidFill>
                  <a:srgbClr val="6600FF"/>
                </a:solidFill>
              </a:rPr>
              <a:t>c</a:t>
            </a:r>
            <a:r>
              <a:rPr lang="ru-RU" sz="3200" b="1" dirty="0" err="1" smtClean="0">
                <a:solidFill>
                  <a:srgbClr val="6600FF"/>
                </a:solidFill>
              </a:rPr>
              <a:t>уществительными</a:t>
            </a:r>
            <a:r>
              <a:rPr lang="ru-RU" sz="3200" b="1" dirty="0" smtClean="0">
                <a:solidFill>
                  <a:srgbClr val="6600FF"/>
                </a:solidFill>
              </a:rPr>
              <a:t/>
            </a:r>
            <a:br>
              <a:rPr lang="ru-RU" sz="3200" b="1" dirty="0" smtClean="0">
                <a:solidFill>
                  <a:srgbClr val="6600FF"/>
                </a:solidFill>
              </a:rPr>
            </a:br>
            <a:r>
              <a:rPr lang="en-US" sz="3200" b="1" dirty="0" smtClean="0">
                <a:solidFill>
                  <a:srgbClr val="6600FF"/>
                </a:solidFill>
              </a:rPr>
              <a:t>b</a:t>
            </a:r>
            <a:r>
              <a:rPr lang="ru-RU" sz="3200" b="1" dirty="0" err="1" smtClean="0">
                <a:solidFill>
                  <a:srgbClr val="6600FF"/>
                </a:solidFill>
              </a:rPr>
              <a:t>reakfast</a:t>
            </a:r>
            <a:r>
              <a:rPr lang="ru-RU" sz="3200" b="1" dirty="0" smtClean="0">
                <a:solidFill>
                  <a:srgbClr val="6600FF"/>
                </a:solidFill>
              </a:rPr>
              <a:t>, </a:t>
            </a:r>
            <a:r>
              <a:rPr lang="ru-RU" sz="3200" b="1" dirty="0" err="1" smtClean="0">
                <a:solidFill>
                  <a:srgbClr val="6600FF"/>
                </a:solidFill>
              </a:rPr>
              <a:t>lunch</a:t>
            </a:r>
            <a:r>
              <a:rPr lang="ru-RU" sz="3200" b="1" dirty="0" smtClean="0">
                <a:solidFill>
                  <a:srgbClr val="6600FF"/>
                </a:solidFill>
              </a:rPr>
              <a:t>, </a:t>
            </a:r>
            <a:r>
              <a:rPr lang="ru-RU" sz="3200" b="1" dirty="0" err="1" smtClean="0">
                <a:solidFill>
                  <a:srgbClr val="6600FF"/>
                </a:solidFill>
              </a:rPr>
              <a:t>tea</a:t>
            </a:r>
            <a:r>
              <a:rPr lang="ru-RU" sz="3200" b="1" dirty="0" smtClean="0">
                <a:solidFill>
                  <a:srgbClr val="6600FF"/>
                </a:solidFill>
              </a:rPr>
              <a:t>, </a:t>
            </a:r>
            <a:r>
              <a:rPr lang="en-US" sz="3200" b="1" dirty="0" smtClean="0">
                <a:solidFill>
                  <a:srgbClr val="6600FF"/>
                </a:solidFill>
              </a:rPr>
              <a:t>dinner</a:t>
            </a:r>
            <a:r>
              <a:rPr lang="ru-RU" sz="3200" b="1" dirty="0" smtClean="0">
                <a:solidFill>
                  <a:srgbClr val="6600FF"/>
                </a:solidFill>
              </a:rPr>
              <a:t/>
            </a:r>
            <a:br>
              <a:rPr lang="ru-RU" sz="3200" b="1" dirty="0" smtClean="0">
                <a:solidFill>
                  <a:srgbClr val="6600FF"/>
                </a:solidFill>
              </a:rPr>
            </a:br>
            <a:endParaRPr lang="ru-RU" sz="3200" dirty="0">
              <a:solidFill>
                <a:srgbClr val="6600FF"/>
              </a:solidFill>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457200"/>
            <a:ext cx="8786842" cy="838200"/>
          </a:xfrm>
        </p:spPr>
        <p:txBody>
          <a:bodyPr>
            <a:noAutofit/>
          </a:bodyPr>
          <a:lstStyle/>
          <a:p>
            <a:r>
              <a:rPr lang="en-US" sz="2800" b="1" dirty="0" smtClean="0">
                <a:solidFill>
                  <a:srgbClr val="6600FF"/>
                </a:solidFill>
                <a:latin typeface="Times New Roman" pitchFamily="18" charset="0"/>
                <a:cs typeface="Times New Roman" pitchFamily="18" charset="0"/>
              </a:rPr>
              <a:t>Fill in the gaps. Use the, a or no article.</a:t>
            </a:r>
            <a:endParaRPr lang="ru-RU" sz="2800" dirty="0">
              <a:solidFill>
                <a:srgbClr val="6600FF"/>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55000" lnSpcReduction="20000"/>
          </a:bodyPr>
          <a:lstStyle/>
          <a:p>
            <a:pPr>
              <a:buNone/>
            </a:pPr>
            <a:r>
              <a:rPr lang="en-US" b="1" dirty="0" smtClean="0"/>
              <a:t> </a:t>
            </a:r>
            <a:endParaRPr lang="ru-RU" dirty="0" smtClean="0"/>
          </a:p>
          <a:p>
            <a:pPr>
              <a:buNone/>
            </a:pPr>
            <a:r>
              <a:rPr lang="en-US" sz="5100" b="1" dirty="0" smtClean="0">
                <a:latin typeface="Times New Roman" pitchFamily="18" charset="0"/>
                <a:cs typeface="Times New Roman" pitchFamily="18" charset="0"/>
              </a:rPr>
              <a:t>    </a:t>
            </a:r>
            <a:r>
              <a:rPr lang="en-US" sz="5800" b="1" dirty="0" smtClean="0">
                <a:solidFill>
                  <a:srgbClr val="6600FF"/>
                </a:solidFill>
                <a:latin typeface="Times New Roman" pitchFamily="18" charset="0"/>
                <a:cs typeface="Times New Roman" pitchFamily="18" charset="0"/>
              </a:rPr>
              <a:t>1. ... dinner is served.</a:t>
            </a:r>
            <a:br>
              <a:rPr lang="en-US" sz="5800" b="1" dirty="0" smtClean="0">
                <a:solidFill>
                  <a:srgbClr val="6600FF"/>
                </a:solidFill>
                <a:latin typeface="Times New Roman" pitchFamily="18" charset="0"/>
                <a:cs typeface="Times New Roman" pitchFamily="18" charset="0"/>
              </a:rPr>
            </a:br>
            <a:r>
              <a:rPr lang="en-US" sz="5800" b="1" dirty="0" smtClean="0">
                <a:solidFill>
                  <a:srgbClr val="6600FF"/>
                </a:solidFill>
                <a:latin typeface="Times New Roman" pitchFamily="18" charset="0"/>
                <a:cs typeface="Times New Roman" pitchFamily="18" charset="0"/>
              </a:rPr>
              <a:t>2. I never have ... breakfast. I'm not hungry in       the morning.</a:t>
            </a:r>
            <a:br>
              <a:rPr lang="en-US" sz="5800" b="1" dirty="0" smtClean="0">
                <a:solidFill>
                  <a:srgbClr val="6600FF"/>
                </a:solidFill>
                <a:latin typeface="Times New Roman" pitchFamily="18" charset="0"/>
                <a:cs typeface="Times New Roman" pitchFamily="18" charset="0"/>
              </a:rPr>
            </a:br>
            <a:r>
              <a:rPr lang="en-US" sz="5800" b="1" dirty="0" smtClean="0">
                <a:solidFill>
                  <a:srgbClr val="6600FF"/>
                </a:solidFill>
                <a:latin typeface="Times New Roman" pitchFamily="18" charset="0"/>
                <a:cs typeface="Times New Roman" pitchFamily="18" charset="0"/>
              </a:rPr>
              <a:t>3.    ... dinner we had in that cafe was    disgusting.</a:t>
            </a:r>
            <a:br>
              <a:rPr lang="en-US" sz="5800" b="1" dirty="0" smtClean="0">
                <a:solidFill>
                  <a:srgbClr val="6600FF"/>
                </a:solidFill>
                <a:latin typeface="Times New Roman" pitchFamily="18" charset="0"/>
                <a:cs typeface="Times New Roman" pitchFamily="18" charset="0"/>
              </a:rPr>
            </a:br>
            <a:r>
              <a:rPr lang="en-US" sz="5800" b="1" dirty="0" smtClean="0">
                <a:solidFill>
                  <a:srgbClr val="6600FF"/>
                </a:solidFill>
                <a:latin typeface="Times New Roman" pitchFamily="18" charset="0"/>
                <a:cs typeface="Times New Roman" pitchFamily="18" charset="0"/>
              </a:rPr>
              <a:t>4. Let's have ... lunch in the garden.</a:t>
            </a:r>
            <a:br>
              <a:rPr lang="en-US" sz="5800" b="1" dirty="0" smtClean="0">
                <a:solidFill>
                  <a:srgbClr val="6600FF"/>
                </a:solidFill>
                <a:latin typeface="Times New Roman" pitchFamily="18" charset="0"/>
                <a:cs typeface="Times New Roman" pitchFamily="18" charset="0"/>
              </a:rPr>
            </a:br>
            <a:r>
              <a:rPr lang="en-US" sz="5800" b="1" dirty="0" smtClean="0">
                <a:solidFill>
                  <a:srgbClr val="6600FF"/>
                </a:solidFill>
                <a:latin typeface="Times New Roman" pitchFamily="18" charset="0"/>
                <a:cs typeface="Times New Roman" pitchFamily="18" charset="0"/>
              </a:rPr>
              <a:t>5. It was ... best dinner I've ever had. </a:t>
            </a:r>
            <a:br>
              <a:rPr lang="en-US" sz="5800" b="1" dirty="0" smtClean="0">
                <a:solidFill>
                  <a:srgbClr val="6600FF"/>
                </a:solidFill>
                <a:latin typeface="Times New Roman" pitchFamily="18" charset="0"/>
                <a:cs typeface="Times New Roman" pitchFamily="18" charset="0"/>
              </a:rPr>
            </a:br>
            <a:r>
              <a:rPr lang="en-US" sz="5800" b="1" dirty="0" smtClean="0">
                <a:solidFill>
                  <a:srgbClr val="6600FF"/>
                </a:solidFill>
                <a:latin typeface="Times New Roman" pitchFamily="18" charset="0"/>
                <a:cs typeface="Times New Roman" pitchFamily="18" charset="0"/>
              </a:rPr>
              <a:t>6. I wasn't hungry because I had had ... big lunch.</a:t>
            </a:r>
            <a:br>
              <a:rPr lang="en-US" sz="5800" b="1" dirty="0" smtClean="0">
                <a:solidFill>
                  <a:srgbClr val="6600FF"/>
                </a:solidFill>
                <a:latin typeface="Times New Roman" pitchFamily="18" charset="0"/>
                <a:cs typeface="Times New Roman" pitchFamily="18" charset="0"/>
              </a:rPr>
            </a:br>
            <a:r>
              <a:rPr lang="en-US" b="1" dirty="0" smtClean="0"/>
              <a:t/>
            </a:r>
            <a:br>
              <a:rPr lang="en-US" b="1" dirty="0" smtClean="0"/>
            </a:br>
            <a:endParaRPr lang="ru-RU" dirty="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142844" y="0"/>
            <a:ext cx="8543956" cy="1357298"/>
          </a:xfrm>
          <a:ln/>
        </p:spPr>
        <p:txBody>
          <a:bodyPr>
            <a:normAutofit fontScale="90000"/>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solidFill>
                  <a:srgbClr val="FFFFFF"/>
                </a:solidFill>
              </a:rPr>
              <a:t/>
            </a:r>
            <a:br>
              <a:rPr lang="en-US" sz="4000" dirty="0">
                <a:solidFill>
                  <a:srgbClr val="FFFFFF"/>
                </a:solidFill>
              </a:rPr>
            </a:br>
            <a:r>
              <a:rPr lang="ru-RU" dirty="0" err="1">
                <a:solidFill>
                  <a:srgbClr val="6600FF"/>
                </a:solidFill>
              </a:rPr>
              <a:t>What</a:t>
            </a:r>
            <a:r>
              <a:rPr lang="ru-RU" dirty="0">
                <a:solidFill>
                  <a:srgbClr val="6600FF"/>
                </a:solidFill>
              </a:rPr>
              <a:t> </a:t>
            </a:r>
            <a:r>
              <a:rPr lang="ru-RU" dirty="0" err="1">
                <a:solidFill>
                  <a:srgbClr val="6600FF"/>
                </a:solidFill>
              </a:rPr>
              <a:t>are</a:t>
            </a:r>
            <a:r>
              <a:rPr lang="ru-RU" dirty="0">
                <a:solidFill>
                  <a:srgbClr val="6600FF"/>
                </a:solidFill>
              </a:rPr>
              <a:t> </a:t>
            </a:r>
            <a:r>
              <a:rPr lang="ru-RU" dirty="0" err="1">
                <a:solidFill>
                  <a:srgbClr val="6600FF"/>
                </a:solidFill>
              </a:rPr>
              <a:t>your</a:t>
            </a:r>
            <a:r>
              <a:rPr lang="ru-RU" dirty="0">
                <a:solidFill>
                  <a:srgbClr val="6600FF"/>
                </a:solidFill>
              </a:rPr>
              <a:t> </a:t>
            </a:r>
            <a:r>
              <a:rPr lang="ru-RU" dirty="0" err="1">
                <a:solidFill>
                  <a:srgbClr val="6600FF"/>
                </a:solidFill>
              </a:rPr>
              <a:t>emotions</a:t>
            </a:r>
            <a:r>
              <a:rPr lang="ru-RU" dirty="0">
                <a:solidFill>
                  <a:srgbClr val="6600FF"/>
                </a:solidFill>
              </a:rPr>
              <a:t> </a:t>
            </a:r>
            <a:r>
              <a:rPr lang="ru-RU" dirty="0" err="1">
                <a:solidFill>
                  <a:srgbClr val="6600FF"/>
                </a:solidFill>
              </a:rPr>
              <a:t>today</a:t>
            </a:r>
            <a:r>
              <a:rPr lang="ru-RU" dirty="0">
                <a:solidFill>
                  <a:srgbClr val="6600FF"/>
                </a:solidFill>
              </a:rPr>
              <a:t>? </a:t>
            </a:r>
            <a:r>
              <a:rPr lang="ru-RU" dirty="0" err="1">
                <a:solidFill>
                  <a:srgbClr val="6600FF"/>
                </a:solidFill>
              </a:rPr>
              <a:t>Choose</a:t>
            </a:r>
            <a:r>
              <a:rPr lang="ru-RU" dirty="0">
                <a:solidFill>
                  <a:srgbClr val="6600FF"/>
                </a:solidFill>
              </a:rPr>
              <a:t> </a:t>
            </a:r>
            <a:r>
              <a:rPr lang="ru-RU" dirty="0" err="1">
                <a:solidFill>
                  <a:srgbClr val="6600FF"/>
                </a:solidFill>
              </a:rPr>
              <a:t>one</a:t>
            </a:r>
            <a:r>
              <a:rPr lang="ru-RU" dirty="0">
                <a:solidFill>
                  <a:srgbClr val="6600FF"/>
                </a:solidFill>
              </a:rPr>
              <a:t> </a:t>
            </a:r>
            <a:r>
              <a:rPr lang="ru-RU" dirty="0" err="1">
                <a:solidFill>
                  <a:srgbClr val="6600FF"/>
                </a:solidFill>
              </a:rPr>
              <a:t>statement</a:t>
            </a:r>
            <a:r>
              <a:rPr lang="ru-RU" dirty="0">
                <a:solidFill>
                  <a:srgbClr val="6600FF"/>
                </a:solidFill>
              </a:rPr>
              <a:t> </a:t>
            </a:r>
            <a:r>
              <a:rPr lang="ru-RU" dirty="0" err="1">
                <a:solidFill>
                  <a:srgbClr val="6600FF"/>
                </a:solidFill>
              </a:rPr>
              <a:t>and</a:t>
            </a:r>
            <a:r>
              <a:rPr lang="ru-RU" dirty="0">
                <a:solidFill>
                  <a:srgbClr val="6600FF"/>
                </a:solidFill>
              </a:rPr>
              <a:t> </a:t>
            </a:r>
            <a:r>
              <a:rPr lang="ru-RU" dirty="0" err="1">
                <a:solidFill>
                  <a:srgbClr val="6600FF"/>
                </a:solidFill>
              </a:rPr>
              <a:t>write</a:t>
            </a:r>
            <a:r>
              <a:rPr lang="ru-RU" dirty="0">
                <a:solidFill>
                  <a:srgbClr val="6600FF"/>
                </a:solidFill>
              </a:rPr>
              <a:t> </a:t>
            </a:r>
            <a:r>
              <a:rPr lang="ru-RU" dirty="0" err="1">
                <a:solidFill>
                  <a:srgbClr val="6600FF"/>
                </a:solidFill>
              </a:rPr>
              <a:t>it</a:t>
            </a:r>
            <a:r>
              <a:rPr lang="ru-RU" dirty="0">
                <a:solidFill>
                  <a:srgbClr val="6600FF"/>
                </a:solidFill>
              </a:rPr>
              <a:t>. </a:t>
            </a:r>
            <a:r>
              <a:rPr lang="ru-RU" sz="4000" dirty="0">
                <a:solidFill>
                  <a:srgbClr val="6600FF"/>
                </a:solidFill>
              </a:rPr>
              <a:t/>
            </a:r>
            <a:br>
              <a:rPr lang="ru-RU" sz="4000" dirty="0">
                <a:solidFill>
                  <a:srgbClr val="6600FF"/>
                </a:solidFill>
              </a:rPr>
            </a:br>
            <a:endParaRPr lang="ru-RU" sz="4000" dirty="0">
              <a:solidFill>
                <a:srgbClr val="6600FF"/>
              </a:solidFill>
            </a:endParaRPr>
          </a:p>
        </p:txBody>
      </p:sp>
      <p:sp>
        <p:nvSpPr>
          <p:cNvPr id="29698" name="Rectangle 2"/>
          <p:cNvSpPr>
            <a:spLocks noGrp="1" noChangeArrowheads="1"/>
          </p:cNvSpPr>
          <p:nvPr>
            <p:ph type="body" idx="1"/>
          </p:nvPr>
        </p:nvSpPr>
        <p:spPr>
          <a:xfrm>
            <a:off x="457200" y="1981200"/>
            <a:ext cx="3900486" cy="4648200"/>
          </a:xfrm>
          <a:ln/>
        </p:spPr>
        <p:txBody>
          <a:bodyPr/>
          <a:lstStyle/>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a:t>      </a:t>
            </a: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a:solidFill>
                  <a:srgbClr val="0000FF"/>
                </a:solidFill>
              </a:rPr>
              <a:t>- </a:t>
            </a:r>
            <a:r>
              <a:rPr lang="ru-RU" sz="2000" dirty="0" err="1">
                <a:solidFill>
                  <a:srgbClr val="0000FF"/>
                </a:solidFill>
              </a:rPr>
              <a:t>Our</a:t>
            </a:r>
            <a:r>
              <a:rPr lang="ru-RU" sz="2000" dirty="0">
                <a:solidFill>
                  <a:srgbClr val="0000FF"/>
                </a:solidFill>
              </a:rPr>
              <a:t> </a:t>
            </a:r>
            <a:r>
              <a:rPr lang="ru-RU" sz="2000" dirty="0" err="1">
                <a:solidFill>
                  <a:srgbClr val="0000FF"/>
                </a:solidFill>
              </a:rPr>
              <a:t>lesson</a:t>
            </a:r>
            <a:r>
              <a:rPr lang="ru-RU" sz="2000" dirty="0">
                <a:solidFill>
                  <a:srgbClr val="0000FF"/>
                </a:solidFill>
              </a:rPr>
              <a:t> </a:t>
            </a:r>
            <a:r>
              <a:rPr lang="ru-RU" sz="2000" dirty="0" err="1">
                <a:solidFill>
                  <a:srgbClr val="0000FF"/>
                </a:solidFill>
              </a:rPr>
              <a:t>was</a:t>
            </a:r>
            <a:r>
              <a:rPr lang="ru-RU" sz="2000" dirty="0">
                <a:solidFill>
                  <a:srgbClr val="0000FF"/>
                </a:solidFill>
              </a:rPr>
              <a:t> </a:t>
            </a:r>
            <a:r>
              <a:rPr lang="ru-RU" sz="2000" dirty="0" err="1">
                <a:solidFill>
                  <a:srgbClr val="0000FF"/>
                </a:solidFill>
              </a:rPr>
              <a:t>good</a:t>
            </a:r>
            <a:r>
              <a:rPr lang="ru-RU" sz="2000" dirty="0">
                <a:solidFill>
                  <a:srgbClr val="0000FF"/>
                </a:solidFill>
              </a:rPr>
              <a:t>.</a:t>
            </a: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endParaRPr lang="en-US" sz="2000" dirty="0">
              <a:solidFill>
                <a:srgbClr val="0000FF"/>
              </a:solidFill>
            </a:endParaRP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smtClean="0">
                <a:solidFill>
                  <a:srgbClr val="0000FF"/>
                </a:solidFill>
              </a:rPr>
              <a:t>- </a:t>
            </a:r>
            <a:r>
              <a:rPr lang="ru-RU" sz="2000" dirty="0" err="1">
                <a:solidFill>
                  <a:srgbClr val="0000FF"/>
                </a:solidFill>
              </a:rPr>
              <a:t>My</a:t>
            </a:r>
            <a:r>
              <a:rPr lang="ru-RU" sz="2000" dirty="0">
                <a:solidFill>
                  <a:srgbClr val="0000FF"/>
                </a:solidFill>
              </a:rPr>
              <a:t> </a:t>
            </a:r>
            <a:r>
              <a:rPr lang="ru-RU" sz="2000" dirty="0" err="1">
                <a:solidFill>
                  <a:srgbClr val="0000FF"/>
                </a:solidFill>
              </a:rPr>
              <a:t>mood</a:t>
            </a:r>
            <a:r>
              <a:rPr lang="ru-RU" sz="2000" dirty="0">
                <a:solidFill>
                  <a:srgbClr val="0000FF"/>
                </a:solidFill>
              </a:rPr>
              <a:t> </a:t>
            </a:r>
            <a:r>
              <a:rPr lang="ru-RU" sz="2000" dirty="0" err="1">
                <a:solidFill>
                  <a:srgbClr val="0000FF"/>
                </a:solidFill>
              </a:rPr>
              <a:t>is</a:t>
            </a:r>
            <a:r>
              <a:rPr lang="ru-RU" sz="2000" dirty="0">
                <a:solidFill>
                  <a:srgbClr val="0000FF"/>
                </a:solidFill>
              </a:rPr>
              <a:t> </a:t>
            </a:r>
            <a:r>
              <a:rPr lang="ru-RU" sz="2000" dirty="0" err="1">
                <a:solidFill>
                  <a:srgbClr val="0000FF"/>
                </a:solidFill>
              </a:rPr>
              <a:t>excellent</a:t>
            </a:r>
            <a:r>
              <a:rPr lang="ru-RU" sz="2000" dirty="0">
                <a:solidFill>
                  <a:srgbClr val="0000FF"/>
                </a:solidFill>
              </a:rPr>
              <a:t>!</a:t>
            </a: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endParaRPr lang="ru-RU" sz="2000" dirty="0">
              <a:solidFill>
                <a:srgbClr val="0000FF"/>
              </a:solidFill>
            </a:endParaRP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smtClean="0">
                <a:solidFill>
                  <a:srgbClr val="0000FF"/>
                </a:solidFill>
              </a:rPr>
              <a:t>- </a:t>
            </a:r>
            <a:r>
              <a:rPr lang="en-US" sz="2000" dirty="0">
                <a:solidFill>
                  <a:srgbClr val="0000FF"/>
                </a:solidFill>
              </a:rPr>
              <a:t>I could help my friends.</a:t>
            </a: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endParaRPr lang="en-US" sz="2000" dirty="0">
              <a:solidFill>
                <a:srgbClr val="0000FF"/>
              </a:solidFill>
            </a:endParaRP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a:solidFill>
                  <a:srgbClr val="0000FF"/>
                </a:solidFill>
              </a:rPr>
              <a:t>- </a:t>
            </a:r>
            <a:r>
              <a:rPr lang="ru-RU" sz="2000" dirty="0">
                <a:solidFill>
                  <a:srgbClr val="0000FF"/>
                </a:solidFill>
              </a:rPr>
              <a:t>I </a:t>
            </a:r>
            <a:r>
              <a:rPr lang="ru-RU" sz="2000" dirty="0" err="1">
                <a:solidFill>
                  <a:srgbClr val="0000FF"/>
                </a:solidFill>
              </a:rPr>
              <a:t>worked</a:t>
            </a:r>
            <a:r>
              <a:rPr lang="ru-RU" sz="2000" dirty="0">
                <a:solidFill>
                  <a:srgbClr val="0000FF"/>
                </a:solidFill>
              </a:rPr>
              <a:t> </a:t>
            </a:r>
            <a:r>
              <a:rPr lang="ru-RU" sz="2000" dirty="0" err="1">
                <a:solidFill>
                  <a:srgbClr val="0000FF"/>
                </a:solidFill>
              </a:rPr>
              <a:t>very</a:t>
            </a:r>
            <a:r>
              <a:rPr lang="ru-RU" sz="2000" dirty="0">
                <a:solidFill>
                  <a:srgbClr val="0000FF"/>
                </a:solidFill>
              </a:rPr>
              <a:t> </a:t>
            </a:r>
            <a:r>
              <a:rPr lang="ru-RU" sz="2000" dirty="0" err="1">
                <a:solidFill>
                  <a:srgbClr val="0000FF"/>
                </a:solidFill>
              </a:rPr>
              <a:t>well</a:t>
            </a:r>
            <a:r>
              <a:rPr lang="ru-RU" sz="2000" dirty="0">
                <a:solidFill>
                  <a:srgbClr val="0000FF"/>
                </a:solidFill>
              </a:rPr>
              <a:t>.</a:t>
            </a:r>
          </a:p>
          <a:p>
            <a:pPr marL="609600" indent="-608013">
              <a:lnSpc>
                <a:spcPct val="80000"/>
              </a:lnSpc>
              <a:spcBef>
                <a:spcPts val="500"/>
              </a:spcBef>
              <a:buClrTx/>
              <a:buSzPct val="60000"/>
              <a:buFontTx/>
              <a:buNone/>
              <a:tabLst>
                <a:tab pos="1179513" algn="l"/>
                <a:tab pos="2093913" algn="l"/>
                <a:tab pos="3008313" algn="l"/>
                <a:tab pos="3922713" algn="l"/>
                <a:tab pos="4837113" algn="l"/>
                <a:tab pos="5751513" algn="l"/>
                <a:tab pos="6665913" algn="l"/>
                <a:tab pos="7580313" algn="l"/>
                <a:tab pos="8494713" algn="l"/>
                <a:tab pos="9409113" algn="l"/>
                <a:tab pos="10323513" algn="l"/>
              </a:tabLst>
            </a:pPr>
            <a:endParaRPr lang="en-US" sz="2000" dirty="0">
              <a:solidFill>
                <a:srgbClr val="0000FF"/>
              </a:solidFill>
            </a:endParaRPr>
          </a:p>
          <a:p>
            <a:pPr marL="609600" indent="-608013">
              <a:lnSpc>
                <a:spcPct val="80000"/>
              </a:lnSpc>
              <a:spcBef>
                <a:spcPts val="500"/>
              </a:spcBef>
              <a:buClrTx/>
              <a:buSzPct val="60000"/>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ru-RU" sz="2000" dirty="0" smtClean="0">
                <a:solidFill>
                  <a:srgbClr val="0000FF"/>
                </a:solidFill>
              </a:rPr>
              <a:t>-</a:t>
            </a:r>
            <a:r>
              <a:rPr lang="en-US" sz="2000" dirty="0" smtClean="0">
                <a:solidFill>
                  <a:srgbClr val="0000FF"/>
                </a:solidFill>
              </a:rPr>
              <a:t>I </a:t>
            </a:r>
            <a:r>
              <a:rPr lang="en-US" sz="2000" dirty="0">
                <a:solidFill>
                  <a:srgbClr val="0000FF"/>
                </a:solidFill>
              </a:rPr>
              <a:t>was interested in the lesson</a:t>
            </a:r>
            <a:r>
              <a:rPr lang="en-US" sz="2000" dirty="0" smtClean="0">
                <a:solidFill>
                  <a:srgbClr val="0000FF"/>
                </a:solidFill>
              </a:rPr>
              <a:t>.</a:t>
            </a:r>
            <a:endParaRPr lang="ru-RU" sz="2000" dirty="0" smtClean="0">
              <a:solidFill>
                <a:srgbClr val="0000FF"/>
              </a:solidFill>
            </a:endParaRPr>
          </a:p>
          <a:p>
            <a:pPr marL="609600" indent="-608013">
              <a:lnSpc>
                <a:spcPct val="80000"/>
              </a:lnSpc>
              <a:spcBef>
                <a:spcPts val="500"/>
              </a:spcBef>
              <a:buClrTx/>
              <a:buSzPct val="60000"/>
              <a:buFontTx/>
              <a:buChar char="-"/>
              <a:tabLst>
                <a:tab pos="1179513" algn="l"/>
                <a:tab pos="2093913" algn="l"/>
                <a:tab pos="3008313" algn="l"/>
                <a:tab pos="3922713" algn="l"/>
                <a:tab pos="4837113" algn="l"/>
                <a:tab pos="5751513" algn="l"/>
                <a:tab pos="6665913" algn="l"/>
                <a:tab pos="7580313" algn="l"/>
                <a:tab pos="8494713" algn="l"/>
                <a:tab pos="9409113" algn="l"/>
                <a:tab pos="10323513" algn="l"/>
              </a:tabLst>
            </a:pPr>
            <a:endParaRPr lang="ru-RU" sz="2000" dirty="0" smtClean="0">
              <a:solidFill>
                <a:srgbClr val="0000FF"/>
              </a:solidFill>
            </a:endParaRPr>
          </a:p>
          <a:p>
            <a:pPr marL="609600" indent="-608013">
              <a:lnSpc>
                <a:spcPct val="80000"/>
              </a:lnSpc>
              <a:spcBef>
                <a:spcPts val="500"/>
              </a:spcBef>
              <a:buClrTx/>
              <a:buSzPct val="60000"/>
              <a:buNone/>
              <a:tabLst>
                <a:tab pos="1179513" algn="l"/>
                <a:tab pos="2093913" algn="l"/>
                <a:tab pos="3008313" algn="l"/>
                <a:tab pos="3922713" algn="l"/>
                <a:tab pos="4837113" algn="l"/>
                <a:tab pos="5751513" algn="l"/>
                <a:tab pos="6665913" algn="l"/>
                <a:tab pos="7580313" algn="l"/>
                <a:tab pos="8494713" algn="l"/>
                <a:tab pos="9409113" algn="l"/>
                <a:tab pos="10323513" algn="l"/>
              </a:tabLst>
            </a:pPr>
            <a:r>
              <a:rPr lang="en-US" sz="2000" dirty="0" smtClean="0">
                <a:solidFill>
                  <a:srgbClr val="0000FF"/>
                </a:solidFill>
              </a:rPr>
              <a:t>-I leaned a lot of information.</a:t>
            </a:r>
            <a:endParaRPr lang="en-US" sz="2000" dirty="0">
              <a:solidFill>
                <a:srgbClr val="0000FF"/>
              </a:solidFill>
            </a:endParaRPr>
          </a:p>
        </p:txBody>
      </p:sp>
      <p:sp>
        <p:nvSpPr>
          <p:cNvPr id="29699" name="Rectangle 3"/>
          <p:cNvSpPr>
            <a:spLocks noGrp="1" noChangeArrowheads="1"/>
          </p:cNvSpPr>
          <p:nvPr>
            <p:ph type="body" idx="2"/>
          </p:nvPr>
        </p:nvSpPr>
        <p:spPr>
          <a:xfrm>
            <a:off x="4929190" y="2057400"/>
            <a:ext cx="3929090" cy="4648200"/>
          </a:xfrm>
          <a:ln/>
        </p:spPr>
        <p:txBody>
          <a:bodyPr/>
          <a:lstStyle/>
          <a:p>
            <a:pPr marL="341313" indent="-341313">
              <a:lnSpc>
                <a:spcPct val="80000"/>
              </a:lnSpc>
              <a:spcBef>
                <a:spcPts val="500"/>
              </a:spcBef>
              <a:buClr>
                <a:srgbClr val="FFFFCC"/>
              </a:buClr>
              <a:buSzPct val="6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dirty="0"/>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dirty="0">
                <a:solidFill>
                  <a:srgbClr val="0000FF"/>
                </a:solidFill>
              </a:rPr>
              <a:t>- </a:t>
            </a:r>
            <a:r>
              <a:rPr lang="ru-RU" sz="2000" dirty="0">
                <a:solidFill>
                  <a:srgbClr val="0000FF"/>
                </a:solidFill>
              </a:rPr>
              <a:t>I </a:t>
            </a:r>
            <a:r>
              <a:rPr lang="ru-RU" sz="2000" dirty="0" err="1">
                <a:solidFill>
                  <a:srgbClr val="0000FF"/>
                </a:solidFill>
              </a:rPr>
              <a:t>worked</a:t>
            </a:r>
            <a:r>
              <a:rPr lang="ru-RU" sz="2000" dirty="0">
                <a:solidFill>
                  <a:srgbClr val="0000FF"/>
                </a:solidFill>
              </a:rPr>
              <a:t> </a:t>
            </a:r>
            <a:r>
              <a:rPr lang="ru-RU" sz="2000" dirty="0" err="1">
                <a:solidFill>
                  <a:srgbClr val="0000FF"/>
                </a:solidFill>
              </a:rPr>
              <a:t>badly</a:t>
            </a:r>
            <a:r>
              <a:rPr lang="ru-RU" sz="2000" dirty="0">
                <a:solidFill>
                  <a:srgbClr val="0000FF"/>
                </a:solidFill>
              </a:rPr>
              <a:t>.</a:t>
            </a:r>
          </a:p>
          <a:p>
            <a:pPr marL="341313" indent="-341313">
              <a:lnSpc>
                <a:spcPct val="80000"/>
              </a:lnSpc>
              <a:spcBef>
                <a:spcPts val="500"/>
              </a:spcBef>
              <a:buClr>
                <a:srgbClr val="FFFFCC"/>
              </a:buClr>
              <a:buSzPct val="6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dirty="0">
              <a:solidFill>
                <a:srgbClr val="0000FF"/>
              </a:solidFill>
            </a:endParaRP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dirty="0">
                <a:solidFill>
                  <a:srgbClr val="0000FF"/>
                </a:solidFill>
              </a:rPr>
              <a:t>- </a:t>
            </a:r>
            <a:r>
              <a:rPr lang="ru-RU" sz="2000" dirty="0" err="1">
                <a:solidFill>
                  <a:srgbClr val="0000FF"/>
                </a:solidFill>
              </a:rPr>
              <a:t>My</a:t>
            </a:r>
            <a:r>
              <a:rPr lang="ru-RU" sz="2000" dirty="0">
                <a:solidFill>
                  <a:srgbClr val="0000FF"/>
                </a:solidFill>
              </a:rPr>
              <a:t> </a:t>
            </a:r>
            <a:r>
              <a:rPr lang="ru-RU" sz="2000" dirty="0" err="1">
                <a:solidFill>
                  <a:srgbClr val="0000FF"/>
                </a:solidFill>
              </a:rPr>
              <a:t>mood</a:t>
            </a:r>
            <a:r>
              <a:rPr lang="ru-RU" sz="2000" dirty="0">
                <a:solidFill>
                  <a:srgbClr val="0000FF"/>
                </a:solidFill>
              </a:rPr>
              <a:t> (настроение) </a:t>
            </a:r>
            <a:r>
              <a:rPr lang="ru-RU" sz="2000" dirty="0" err="1">
                <a:solidFill>
                  <a:srgbClr val="0000FF"/>
                </a:solidFill>
              </a:rPr>
              <a:t>is</a:t>
            </a:r>
            <a:r>
              <a:rPr lang="ru-RU" sz="2000" dirty="0">
                <a:solidFill>
                  <a:srgbClr val="0000FF"/>
                </a:solidFill>
              </a:rPr>
              <a:t> </a:t>
            </a:r>
            <a:r>
              <a:rPr lang="ru-RU" sz="2000" dirty="0" err="1">
                <a:solidFill>
                  <a:srgbClr val="0000FF"/>
                </a:solidFill>
              </a:rPr>
              <a:t>bad</a:t>
            </a:r>
            <a:r>
              <a:rPr lang="ru-RU" sz="2000" dirty="0">
                <a:solidFill>
                  <a:srgbClr val="0000FF"/>
                </a:solidFill>
              </a:rPr>
              <a:t>.</a:t>
            </a:r>
          </a:p>
          <a:p>
            <a:pPr marL="341313" indent="-341313">
              <a:lnSpc>
                <a:spcPct val="80000"/>
              </a:lnSpc>
              <a:spcBef>
                <a:spcPts val="500"/>
              </a:spcBef>
              <a:buClr>
                <a:srgbClr val="FFFFCC"/>
              </a:buClr>
              <a:buSzPct val="60000"/>
              <a:buFont typeface="Verdan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dirty="0">
              <a:solidFill>
                <a:srgbClr val="0000FF"/>
              </a:solidFill>
            </a:endParaRP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dirty="0">
                <a:solidFill>
                  <a:srgbClr val="0000FF"/>
                </a:solidFill>
              </a:rPr>
              <a:t>- </a:t>
            </a:r>
            <a:r>
              <a:rPr lang="ru-RU" sz="2000" dirty="0" err="1">
                <a:solidFill>
                  <a:srgbClr val="0000FF"/>
                </a:solidFill>
              </a:rPr>
              <a:t>My</a:t>
            </a:r>
            <a:r>
              <a:rPr lang="ru-RU" sz="2000" dirty="0">
                <a:solidFill>
                  <a:srgbClr val="0000FF"/>
                </a:solidFill>
              </a:rPr>
              <a:t> </a:t>
            </a:r>
            <a:r>
              <a:rPr lang="ru-RU" sz="2000" dirty="0" err="1">
                <a:solidFill>
                  <a:srgbClr val="0000FF"/>
                </a:solidFill>
              </a:rPr>
              <a:t>knowledge</a:t>
            </a:r>
            <a:r>
              <a:rPr lang="en-US" sz="2000" dirty="0">
                <a:solidFill>
                  <a:srgbClr val="0000FF"/>
                </a:solidFill>
              </a:rPr>
              <a:t> (</a:t>
            </a:r>
            <a:r>
              <a:rPr lang="ru-RU" sz="2000" dirty="0">
                <a:solidFill>
                  <a:srgbClr val="0000FF"/>
                </a:solidFill>
              </a:rPr>
              <a:t>знания) </a:t>
            </a:r>
            <a:r>
              <a:rPr lang="ru-RU" sz="2000" dirty="0" err="1">
                <a:solidFill>
                  <a:srgbClr val="0000FF"/>
                </a:solidFill>
              </a:rPr>
              <a:t>is</a:t>
            </a:r>
            <a:r>
              <a:rPr lang="ru-RU" sz="2000" dirty="0">
                <a:solidFill>
                  <a:srgbClr val="0000FF"/>
                </a:solidFill>
              </a:rPr>
              <a:t> </a:t>
            </a:r>
            <a:r>
              <a:rPr lang="ru-RU" sz="2000" dirty="0" err="1">
                <a:solidFill>
                  <a:srgbClr val="0000FF"/>
                </a:solidFill>
              </a:rPr>
              <a:t>bad</a:t>
            </a:r>
            <a:r>
              <a:rPr lang="ru-RU" sz="2000" dirty="0">
                <a:solidFill>
                  <a:srgbClr val="0000FF"/>
                </a:solidFill>
              </a:rPr>
              <a:t>.</a:t>
            </a: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dirty="0">
              <a:solidFill>
                <a:srgbClr val="0000FF"/>
              </a:solidFill>
            </a:endParaRP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dirty="0">
                <a:solidFill>
                  <a:srgbClr val="0000FF"/>
                </a:solidFill>
              </a:rPr>
              <a:t>- The theme was not interesting for me.</a:t>
            </a: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dirty="0">
              <a:solidFill>
                <a:srgbClr val="0000FF"/>
              </a:solidFill>
            </a:endParaRPr>
          </a:p>
          <a:p>
            <a:pPr marL="341313" indent="-341313">
              <a:lnSpc>
                <a:spcPct val="80000"/>
              </a:lnSpc>
              <a:spcBef>
                <a:spcPts val="500"/>
              </a:spcBef>
              <a:buClrTx/>
              <a:buSzPct val="6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dirty="0">
                <a:solidFill>
                  <a:srgbClr val="0000FF"/>
                </a:solidFill>
              </a:rPr>
              <a:t>- </a:t>
            </a:r>
            <a:r>
              <a:rPr lang="ru-RU" sz="2000" dirty="0">
                <a:solidFill>
                  <a:srgbClr val="0000FF"/>
                </a:solidFill>
              </a:rPr>
              <a:t>I </a:t>
            </a:r>
            <a:r>
              <a:rPr lang="ru-RU" sz="2000" dirty="0" err="1">
                <a:solidFill>
                  <a:srgbClr val="0000FF"/>
                </a:solidFill>
              </a:rPr>
              <a:t>have</a:t>
            </a:r>
            <a:r>
              <a:rPr lang="ru-RU" sz="2000" dirty="0">
                <a:solidFill>
                  <a:srgbClr val="0000FF"/>
                </a:solidFill>
              </a:rPr>
              <a:t> </a:t>
            </a:r>
            <a:r>
              <a:rPr lang="ru-RU" sz="2000" dirty="0" err="1">
                <a:solidFill>
                  <a:srgbClr val="0000FF"/>
                </a:solidFill>
              </a:rPr>
              <a:t>negative</a:t>
            </a:r>
            <a:r>
              <a:rPr lang="ru-RU" sz="2000" dirty="0">
                <a:solidFill>
                  <a:srgbClr val="0000FF"/>
                </a:solidFill>
              </a:rPr>
              <a:t> </a:t>
            </a:r>
            <a:r>
              <a:rPr lang="ru-RU" sz="2000" dirty="0" err="1">
                <a:solidFill>
                  <a:srgbClr val="0000FF"/>
                </a:solidFill>
              </a:rPr>
              <a:t>emotions</a:t>
            </a:r>
            <a:r>
              <a:rPr lang="ru-RU" sz="2000" dirty="0">
                <a:solidFill>
                  <a:srgbClr val="0000FF"/>
                </a:solidFill>
              </a:rPr>
              <a:t>.</a:t>
            </a:r>
          </a:p>
          <a:p>
            <a:pPr marL="341313" indent="-341313">
              <a:lnSpc>
                <a:spcPct val="80000"/>
              </a:lnSpc>
              <a:spcBef>
                <a:spcPts val="500"/>
              </a:spcBef>
              <a:buClr>
                <a:srgbClr val="FFFFCC"/>
              </a:buClr>
              <a:buSzPct val="6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ru-RU" sz="2000" dirty="0"/>
          </a:p>
          <a:p>
            <a:pPr marL="341313" indent="-341313">
              <a:lnSpc>
                <a:spcPct val="80000"/>
              </a:lnSpc>
              <a:spcBef>
                <a:spcPts val="500"/>
              </a:spcBef>
              <a:buClr>
                <a:srgbClr val="FFFFCC"/>
              </a:buClr>
              <a:buSzPct val="6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ru-RU" sz="2000" dirty="0"/>
          </a:p>
        </p:txBody>
      </p:sp>
      <p:pic>
        <p:nvPicPr>
          <p:cNvPr id="29700" name="Picture 4"/>
          <p:cNvPicPr>
            <a:picLocks noChangeAspect="1" noChangeArrowheads="1"/>
          </p:cNvPicPr>
          <p:nvPr/>
        </p:nvPicPr>
        <p:blipFill>
          <a:blip r:embed="rId3"/>
          <a:srcRect/>
          <a:stretch>
            <a:fillRect/>
          </a:stretch>
        </p:blipFill>
        <p:spPr bwMode="auto">
          <a:xfrm>
            <a:off x="5943600" y="1214422"/>
            <a:ext cx="1271606" cy="1014428"/>
          </a:xfrm>
          <a:prstGeom prst="rect">
            <a:avLst/>
          </a:prstGeom>
          <a:noFill/>
          <a:ln w="9525">
            <a:noFill/>
            <a:round/>
            <a:headEnd/>
            <a:tailEnd/>
          </a:ln>
          <a:effectLst/>
        </p:spPr>
      </p:pic>
      <p:pic>
        <p:nvPicPr>
          <p:cNvPr id="29701" name="Picture 5"/>
          <p:cNvPicPr>
            <a:picLocks noChangeAspect="1" noChangeArrowheads="1"/>
          </p:cNvPicPr>
          <p:nvPr/>
        </p:nvPicPr>
        <p:blipFill>
          <a:blip r:embed="rId4"/>
          <a:srcRect/>
          <a:stretch>
            <a:fillRect/>
          </a:stretch>
        </p:blipFill>
        <p:spPr bwMode="auto">
          <a:xfrm>
            <a:off x="1000100" y="1214422"/>
            <a:ext cx="2047900" cy="1025541"/>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457200"/>
            <a:ext cx="8277252" cy="838200"/>
          </a:xfrm>
        </p:spPr>
        <p:txBody>
          <a:bodyPr/>
          <a:lstStyle/>
          <a:p>
            <a:r>
              <a:rPr lang="en-US" b="1" dirty="0" smtClean="0">
                <a:solidFill>
                  <a:srgbClr val="6600FF"/>
                </a:solidFill>
                <a:latin typeface="Times New Roman" pitchFamily="18" charset="0"/>
                <a:cs typeface="Times New Roman" pitchFamily="18" charset="0"/>
              </a:rPr>
              <a:t>Homework: Project p. 36.</a:t>
            </a:r>
            <a:endParaRPr lang="ru-RU" b="1" dirty="0">
              <a:solidFill>
                <a:srgbClr val="6600FF"/>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en-US" u="sng" dirty="0" smtClean="0">
                <a:solidFill>
                  <a:srgbClr val="6600FF"/>
                </a:solidFill>
                <a:latin typeface="Times New Roman" pitchFamily="18" charset="0"/>
                <a:cs typeface="Times New Roman" pitchFamily="18" charset="0"/>
              </a:rPr>
              <a:t>Imagine that you have just spent a couple of days in </a:t>
            </a:r>
            <a:r>
              <a:rPr lang="en-US" u="sng" dirty="0" smtClean="0">
                <a:solidFill>
                  <a:srgbClr val="6600FF"/>
                </a:solidFill>
                <a:latin typeface="Times New Roman" pitchFamily="18" charset="0"/>
                <a:cs typeface="Times New Roman" pitchFamily="18" charset="0"/>
                <a:hlinkClick r:id="rId2" tooltip="New York, New York"/>
              </a:rPr>
              <a:t>New York</a:t>
            </a:r>
            <a:r>
              <a:rPr lang="en-US" u="sng" dirty="0" smtClean="0">
                <a:solidFill>
                  <a:srgbClr val="6600FF"/>
                </a:solidFill>
                <a:latin typeface="Times New Roman" pitchFamily="18" charset="0"/>
                <a:cs typeface="Times New Roman" pitchFamily="18" charset="0"/>
              </a:rPr>
              <a:t>. Write about your first impressions. Use the plan to help you. You can also use the material from this unit.</a:t>
            </a:r>
            <a:r>
              <a:rPr lang="en-US" dirty="0" smtClean="0"/>
              <a:t/>
            </a:r>
            <a:br>
              <a:rPr lang="en-US" dirty="0" smtClean="0"/>
            </a:br>
            <a:r>
              <a:rPr lang="en-US" dirty="0" smtClean="0"/>
              <a:t/>
            </a:r>
            <a:br>
              <a:rPr lang="en-US" dirty="0" smtClean="0"/>
            </a:br>
            <a:endParaRPr lang="ru-RU" dirty="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636"/>
            <a:ext cx="8305800" cy="1071570"/>
          </a:xfrm>
        </p:spPr>
        <p:txBody>
          <a:bodyPr>
            <a:normAutofit fontScale="90000"/>
          </a:bodyPr>
          <a:lstStyle/>
          <a:p>
            <a:pPr algn="ctr"/>
            <a:r>
              <a:rPr lang="en-US" sz="7200" dirty="0" smtClean="0">
                <a:solidFill>
                  <a:srgbClr val="FF0000"/>
                </a:solidFill>
              </a:rPr>
              <a:t>GOOD BYE!!!</a:t>
            </a:r>
            <a:endParaRPr lang="ru-RU" sz="7200" dirty="0">
              <a:solidFill>
                <a:srgbClr val="FF0000"/>
              </a:solidFill>
            </a:endParaRPr>
          </a:p>
        </p:txBody>
      </p:sp>
      <p:pic>
        <p:nvPicPr>
          <p:cNvPr id="4" name="Рисунок 3" descr="Smayl15.gif"/>
          <p:cNvPicPr>
            <a:picLocks noChangeAspect="1"/>
          </p:cNvPicPr>
          <p:nvPr/>
        </p:nvPicPr>
        <p:blipFill>
          <a:blip r:embed="rId2" cstate="print"/>
          <a:stretch>
            <a:fillRect/>
          </a:stretch>
        </p:blipFill>
        <p:spPr>
          <a:xfrm>
            <a:off x="357158" y="500042"/>
            <a:ext cx="8429684" cy="5643602"/>
          </a:xfrm>
          <a:prstGeom prst="rect">
            <a:avLst/>
          </a:prstGeom>
        </p:spPr>
      </p:pic>
      <p:sp>
        <p:nvSpPr>
          <p:cNvPr id="5" name="Прямоугольник 4"/>
          <p:cNvSpPr/>
          <p:nvPr/>
        </p:nvSpPr>
        <p:spPr>
          <a:xfrm>
            <a:off x="785786" y="4857760"/>
            <a:ext cx="7286676" cy="1200329"/>
          </a:xfrm>
          <a:prstGeom prst="rect">
            <a:avLst/>
          </a:prstGeom>
        </p:spPr>
        <p:txBody>
          <a:bodyPr wrap="square">
            <a:spAutoFit/>
          </a:bodyPr>
          <a:lstStyle/>
          <a:p>
            <a:r>
              <a:rPr lang="en-US" sz="7200" b="1" dirty="0" smtClean="0">
                <a:solidFill>
                  <a:srgbClr val="6600FF"/>
                </a:solidFill>
              </a:rPr>
              <a:t>GOOD BYE!!!</a:t>
            </a:r>
            <a:endParaRPr lang="ru-RU" sz="7200" b="1" dirty="0">
              <a:solidFill>
                <a:srgbClr val="6600FF"/>
              </a:solidFill>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928670"/>
            <a:ext cx="8686800" cy="71438"/>
          </a:xfrm>
        </p:spPr>
        <p:txBody>
          <a:bodyPr>
            <a:normAutofit fontScale="90000"/>
          </a:bodyPr>
          <a:lstStyle/>
          <a:p>
            <a:r>
              <a:rPr lang="ru-RU" b="1" dirty="0" smtClean="0">
                <a:solidFill>
                  <a:srgbClr val="000099"/>
                </a:solidFill>
                <a:latin typeface="Times New Roman" pitchFamily="18" charset="0"/>
                <a:cs typeface="Times New Roman" pitchFamily="18" charset="0"/>
              </a:rPr>
              <a:t>          Источники информации</a:t>
            </a:r>
            <a:br>
              <a:rPr lang="ru-RU" b="1" dirty="0" smtClean="0">
                <a:solidFill>
                  <a:srgbClr val="000099"/>
                </a:solidFill>
                <a:latin typeface="Times New Roman" pitchFamily="18" charset="0"/>
                <a:cs typeface="Times New Roman" pitchFamily="18" charset="0"/>
              </a:rPr>
            </a:br>
            <a:r>
              <a:rPr lang="ru-RU" b="1" dirty="0" smtClean="0">
                <a:solidFill>
                  <a:srgbClr val="000099"/>
                </a:solidFill>
                <a:latin typeface="Times New Roman" pitchFamily="18" charset="0"/>
                <a:cs typeface="Times New Roman" pitchFamily="18" charset="0"/>
              </a:rPr>
              <a:t>   </a:t>
            </a:r>
            <a:br>
              <a:rPr lang="ru-RU" b="1" dirty="0" smtClean="0">
                <a:solidFill>
                  <a:srgbClr val="000099"/>
                </a:solidFill>
                <a:latin typeface="Times New Roman" pitchFamily="18" charset="0"/>
                <a:cs typeface="Times New Roman" pitchFamily="18" charset="0"/>
              </a:rPr>
            </a:br>
            <a:r>
              <a:rPr lang="ru-RU" dirty="0" smtClean="0">
                <a:solidFill>
                  <a:srgbClr val="000099"/>
                </a:solidFill>
                <a:latin typeface="Times New Roman" pitchFamily="18" charset="0"/>
                <a:cs typeface="Times New Roman" pitchFamily="18" charset="0"/>
              </a:rPr>
              <a:t/>
            </a:r>
            <a:br>
              <a:rPr lang="ru-RU" dirty="0" smtClean="0">
                <a:solidFill>
                  <a:srgbClr val="000099"/>
                </a:solidFill>
                <a:latin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0" y="1071546"/>
            <a:ext cx="8991600" cy="5008579"/>
          </a:xfrm>
        </p:spPr>
        <p:txBody>
          <a:bodyPr>
            <a:normAutofit fontScale="92500" lnSpcReduction="10000"/>
          </a:bodyPr>
          <a:lstStyle/>
          <a:p>
            <a:pPr algn="ctr">
              <a:buNone/>
            </a:pPr>
            <a:r>
              <a:rPr lang="ru-RU" sz="1800" dirty="0" smtClean="0">
                <a:solidFill>
                  <a:srgbClr val="000099"/>
                </a:solidFill>
                <a:latin typeface="Times New Roman" pitchFamily="18" charset="0"/>
                <a:cs typeface="Times New Roman" pitchFamily="18" charset="0"/>
              </a:rPr>
              <a:t>1.К.И. Кауфман, М.Ю. Кауфман  Английский язык: Счастливый </a:t>
            </a:r>
            <a:r>
              <a:rPr lang="ru-RU" sz="1800" dirty="0" err="1" smtClean="0">
                <a:solidFill>
                  <a:srgbClr val="000099"/>
                </a:solidFill>
                <a:latin typeface="Times New Roman" pitchFamily="18" charset="0"/>
                <a:cs typeface="Times New Roman" pitchFamily="18" charset="0"/>
              </a:rPr>
              <a:t>английский.ру</a:t>
            </a:r>
            <a:r>
              <a:rPr lang="ru-RU" sz="1800" dirty="0" smtClean="0">
                <a:solidFill>
                  <a:srgbClr val="000099"/>
                </a:solidFill>
                <a:latin typeface="Times New Roman" pitchFamily="18" charset="0"/>
                <a:cs typeface="Times New Roman" pitchFamily="18" charset="0"/>
              </a:rPr>
              <a:t>/ </a:t>
            </a:r>
            <a:r>
              <a:rPr lang="en-US" sz="1800" dirty="0" smtClean="0">
                <a:solidFill>
                  <a:srgbClr val="000099"/>
                </a:solidFill>
                <a:latin typeface="Times New Roman" pitchFamily="18" charset="0"/>
                <a:cs typeface="Times New Roman" pitchFamily="18" charset="0"/>
              </a:rPr>
              <a:t>Happy English</a:t>
            </a:r>
            <a:r>
              <a:rPr lang="ru-RU" sz="1800" dirty="0" smtClean="0">
                <a:solidFill>
                  <a:srgbClr val="000099"/>
                </a:solidFill>
                <a:latin typeface="Times New Roman" pitchFamily="18" charset="0"/>
                <a:cs typeface="Times New Roman" pitchFamily="18" charset="0"/>
              </a:rPr>
              <a:t>.</a:t>
            </a:r>
            <a:r>
              <a:rPr lang="en-US" sz="1800" dirty="0" err="1" smtClean="0">
                <a:solidFill>
                  <a:srgbClr val="000099"/>
                </a:solidFill>
                <a:latin typeface="Times New Roman" pitchFamily="18" charset="0"/>
                <a:cs typeface="Times New Roman" pitchFamily="18" charset="0"/>
              </a:rPr>
              <a:t>ru</a:t>
            </a:r>
            <a:r>
              <a:rPr lang="ru-RU" sz="1800" dirty="0" smtClean="0">
                <a:solidFill>
                  <a:srgbClr val="000099"/>
                </a:solidFill>
                <a:latin typeface="Times New Roman" pitchFamily="18" charset="0"/>
                <a:cs typeface="Times New Roman" pitchFamily="18" charset="0"/>
              </a:rPr>
              <a:t>: Учебник англ. яз. для 9 </a:t>
            </a:r>
            <a:r>
              <a:rPr lang="ru-RU" sz="1800" dirty="0" err="1" smtClean="0">
                <a:solidFill>
                  <a:srgbClr val="000099"/>
                </a:solidFill>
                <a:latin typeface="Times New Roman" pitchFamily="18" charset="0"/>
                <a:cs typeface="Times New Roman" pitchFamily="18" charset="0"/>
              </a:rPr>
              <a:t>кл</a:t>
            </a:r>
            <a:r>
              <a:rPr lang="ru-RU" sz="1800" dirty="0" smtClean="0">
                <a:solidFill>
                  <a:srgbClr val="000099"/>
                </a:solidFill>
                <a:latin typeface="Times New Roman" pitchFamily="18" charset="0"/>
                <a:cs typeface="Times New Roman" pitchFamily="18" charset="0"/>
              </a:rPr>
              <a:t>. </a:t>
            </a:r>
            <a:r>
              <a:rPr lang="ru-RU" sz="1800" dirty="0" err="1" smtClean="0">
                <a:solidFill>
                  <a:srgbClr val="000099"/>
                </a:solidFill>
                <a:latin typeface="Times New Roman" pitchFamily="18" charset="0"/>
                <a:cs typeface="Times New Roman" pitchFamily="18" charset="0"/>
              </a:rPr>
              <a:t>общеобраз</a:t>
            </a:r>
            <a:r>
              <a:rPr lang="ru-RU" sz="1800" dirty="0" smtClean="0">
                <a:solidFill>
                  <a:srgbClr val="000099"/>
                </a:solidFill>
                <a:latin typeface="Times New Roman" pitchFamily="18" charset="0"/>
                <a:cs typeface="Times New Roman" pitchFamily="18" charset="0"/>
              </a:rPr>
              <a:t>. </a:t>
            </a:r>
            <a:r>
              <a:rPr lang="ru-RU" sz="1800" dirty="0" err="1" smtClean="0">
                <a:solidFill>
                  <a:srgbClr val="000099"/>
                </a:solidFill>
                <a:latin typeface="Times New Roman" pitchFamily="18" charset="0"/>
                <a:cs typeface="Times New Roman" pitchFamily="18" charset="0"/>
              </a:rPr>
              <a:t>учрежд</a:t>
            </a:r>
            <a:r>
              <a:rPr lang="ru-RU" sz="1800" dirty="0" smtClean="0">
                <a:solidFill>
                  <a:srgbClr val="000099"/>
                </a:solidFill>
                <a:latin typeface="Times New Roman" pitchFamily="18" charset="0"/>
                <a:cs typeface="Times New Roman" pitchFamily="18" charset="0"/>
              </a:rPr>
              <a:t>. -  Обнинск: Титул, 20</a:t>
            </a:r>
            <a:r>
              <a:rPr lang="en-US" sz="1800" dirty="0" smtClean="0">
                <a:solidFill>
                  <a:srgbClr val="000099"/>
                </a:solidFill>
                <a:latin typeface="Times New Roman" pitchFamily="18" charset="0"/>
                <a:cs typeface="Times New Roman" pitchFamily="18" charset="0"/>
              </a:rPr>
              <a:t>08</a:t>
            </a:r>
            <a:endParaRPr lang="ru-RU" sz="1800" dirty="0" smtClean="0">
              <a:hlinkClick r:id="rId2"/>
            </a:endParaRPr>
          </a:p>
          <a:p>
            <a:pPr>
              <a:buNone/>
            </a:pPr>
            <a:r>
              <a:rPr lang="ru-RU" sz="1800" dirty="0" smtClean="0">
                <a:solidFill>
                  <a:srgbClr val="000099"/>
                </a:solidFill>
                <a:latin typeface="Times New Roman" pitchFamily="18" charset="0"/>
                <a:cs typeface="Times New Roman" pitchFamily="18" charset="0"/>
              </a:rPr>
              <a:t>    2.К.И. Кауфман, М.Ю. Кауфман  Английский язык: Счастливый  английский. </a:t>
            </a:r>
            <a:r>
              <a:rPr lang="ru-RU" sz="1800" dirty="0" err="1" smtClean="0">
                <a:solidFill>
                  <a:srgbClr val="000099"/>
                </a:solidFill>
                <a:latin typeface="Times New Roman" pitchFamily="18" charset="0"/>
                <a:cs typeface="Times New Roman" pitchFamily="18" charset="0"/>
              </a:rPr>
              <a:t>Ру</a:t>
            </a:r>
            <a:r>
              <a:rPr lang="ru-RU" sz="1800" dirty="0" smtClean="0">
                <a:solidFill>
                  <a:srgbClr val="000099"/>
                </a:solidFill>
                <a:latin typeface="Times New Roman" pitchFamily="18" charset="0"/>
                <a:cs typeface="Times New Roman" pitchFamily="18" charset="0"/>
              </a:rPr>
              <a:t>/</a:t>
            </a:r>
            <a:r>
              <a:rPr lang="en-US" sz="1800" dirty="0" smtClean="0">
                <a:solidFill>
                  <a:srgbClr val="000099"/>
                </a:solidFill>
                <a:latin typeface="Times New Roman" pitchFamily="18" charset="0"/>
                <a:cs typeface="Times New Roman" pitchFamily="18" charset="0"/>
              </a:rPr>
              <a:t>Happy</a:t>
            </a:r>
            <a:r>
              <a:rPr lang="ru-RU" sz="1800" dirty="0" smtClean="0">
                <a:solidFill>
                  <a:srgbClr val="000099"/>
                </a:solidFill>
                <a:latin typeface="Times New Roman" pitchFamily="18" charset="0"/>
                <a:cs typeface="Times New Roman" pitchFamily="18" charset="0"/>
              </a:rPr>
              <a:t> </a:t>
            </a:r>
            <a:r>
              <a:rPr lang="en-US" sz="1800" dirty="0" smtClean="0">
                <a:solidFill>
                  <a:srgbClr val="000099"/>
                </a:solidFill>
                <a:latin typeface="Times New Roman" pitchFamily="18" charset="0"/>
                <a:cs typeface="Times New Roman" pitchFamily="18" charset="0"/>
              </a:rPr>
              <a:t>English</a:t>
            </a:r>
            <a:r>
              <a:rPr lang="ru-RU" sz="1800" dirty="0" smtClean="0">
                <a:solidFill>
                  <a:srgbClr val="000099"/>
                </a:solidFill>
                <a:latin typeface="Times New Roman" pitchFamily="18" charset="0"/>
                <a:cs typeface="Times New Roman" pitchFamily="18" charset="0"/>
              </a:rPr>
              <a:t>.</a:t>
            </a:r>
            <a:r>
              <a:rPr lang="en-US" sz="1800" dirty="0" err="1" smtClean="0">
                <a:solidFill>
                  <a:srgbClr val="000099"/>
                </a:solidFill>
                <a:latin typeface="Times New Roman" pitchFamily="18" charset="0"/>
                <a:cs typeface="Times New Roman" pitchFamily="18" charset="0"/>
              </a:rPr>
              <a:t>ru</a:t>
            </a:r>
            <a:r>
              <a:rPr lang="ru-RU" sz="1800" dirty="0" smtClean="0">
                <a:solidFill>
                  <a:srgbClr val="000099"/>
                </a:solidFill>
                <a:latin typeface="Times New Roman" pitchFamily="18" charset="0"/>
                <a:cs typeface="Times New Roman" pitchFamily="18" charset="0"/>
              </a:rPr>
              <a:t>: Рабочая тетрадь№1 для 9 </a:t>
            </a:r>
            <a:r>
              <a:rPr lang="ru-RU" sz="1800" dirty="0" err="1" smtClean="0">
                <a:solidFill>
                  <a:srgbClr val="000099"/>
                </a:solidFill>
                <a:latin typeface="Times New Roman" pitchFamily="18" charset="0"/>
                <a:cs typeface="Times New Roman" pitchFamily="18" charset="0"/>
              </a:rPr>
              <a:t>кл</a:t>
            </a:r>
            <a:r>
              <a:rPr lang="ru-RU" sz="1800" dirty="0" smtClean="0">
                <a:solidFill>
                  <a:srgbClr val="000099"/>
                </a:solidFill>
                <a:latin typeface="Times New Roman" pitchFamily="18" charset="0"/>
                <a:cs typeface="Times New Roman" pitchFamily="18" charset="0"/>
              </a:rPr>
              <a:t>. </a:t>
            </a:r>
            <a:r>
              <a:rPr lang="ru-RU" sz="1800" dirty="0" err="1" smtClean="0">
                <a:solidFill>
                  <a:srgbClr val="000099"/>
                </a:solidFill>
                <a:latin typeface="Times New Roman" pitchFamily="18" charset="0"/>
                <a:cs typeface="Times New Roman" pitchFamily="18" charset="0"/>
              </a:rPr>
              <a:t>общеобраз</a:t>
            </a:r>
            <a:r>
              <a:rPr lang="ru-RU" sz="1800" dirty="0" smtClean="0">
                <a:solidFill>
                  <a:srgbClr val="000099"/>
                </a:solidFill>
                <a:latin typeface="Times New Roman" pitchFamily="18" charset="0"/>
                <a:cs typeface="Times New Roman" pitchFamily="18" charset="0"/>
              </a:rPr>
              <a:t>. </a:t>
            </a:r>
            <a:r>
              <a:rPr lang="ru-RU" sz="1800" dirty="0" err="1" smtClean="0">
                <a:solidFill>
                  <a:srgbClr val="000099"/>
                </a:solidFill>
                <a:latin typeface="Times New Roman" pitchFamily="18" charset="0"/>
                <a:cs typeface="Times New Roman" pitchFamily="18" charset="0"/>
              </a:rPr>
              <a:t>учрежд.-Обнинск</a:t>
            </a:r>
            <a:r>
              <a:rPr lang="ru-RU" sz="1800" dirty="0" smtClean="0">
                <a:solidFill>
                  <a:srgbClr val="000099"/>
                </a:solidFill>
                <a:latin typeface="Times New Roman" pitchFamily="18" charset="0"/>
                <a:cs typeface="Times New Roman" pitchFamily="18" charset="0"/>
              </a:rPr>
              <a:t>: Титул</a:t>
            </a:r>
            <a:r>
              <a:rPr lang="ru-RU" sz="1800" smtClean="0">
                <a:solidFill>
                  <a:srgbClr val="000099"/>
                </a:solidFill>
                <a:latin typeface="Times New Roman" pitchFamily="18" charset="0"/>
                <a:cs typeface="Times New Roman" pitchFamily="18" charset="0"/>
              </a:rPr>
              <a:t>, 2016г. </a:t>
            </a:r>
            <a:r>
              <a:rPr lang="en-US" sz="1800" dirty="0" smtClean="0">
                <a:hlinkClick r:id="rId2"/>
              </a:rPr>
              <a:t>http://www.championstamp.com</a:t>
            </a:r>
            <a:r>
              <a:rPr lang="en-US" sz="1800" dirty="0" smtClean="0"/>
              <a:t/>
            </a:r>
            <a:br>
              <a:rPr lang="en-US" sz="1800" dirty="0" smtClean="0"/>
            </a:br>
            <a:r>
              <a:rPr lang="en-US" sz="1800" dirty="0" smtClean="0">
                <a:hlinkClick r:id="rId3"/>
              </a:rPr>
              <a:t>www.wookieehut.com</a:t>
            </a:r>
            <a:r>
              <a:rPr lang="en-US" sz="1800" dirty="0" smtClean="0"/>
              <a:t/>
            </a:r>
            <a:br>
              <a:rPr lang="en-US" sz="1800" dirty="0" smtClean="0"/>
            </a:br>
            <a:r>
              <a:rPr lang="en-US" sz="1800" dirty="0" smtClean="0">
                <a:hlinkClick r:id="rId4"/>
              </a:rPr>
              <a:t>www.americanfoodsgroup.com</a:t>
            </a:r>
            <a:endParaRPr lang="ru-RU" sz="1800" dirty="0" smtClean="0"/>
          </a:p>
          <a:p>
            <a:pPr>
              <a:buNone/>
            </a:pPr>
            <a:r>
              <a:rPr lang="ru-RU" sz="1800" u="sng" dirty="0" smtClean="0">
                <a:hlinkClick r:id="rId5" tooltip="Внешняя ссылка"/>
              </a:rPr>
              <a:t>       </a:t>
            </a:r>
            <a:r>
              <a:rPr lang="en-US" sz="1800" u="sng" dirty="0" smtClean="0">
                <a:hlinkClick r:id="rId5" tooltip="Внешняя ссылка"/>
              </a:rPr>
              <a:t>http://www.carnegiedeli.com/</a:t>
            </a:r>
            <a:r>
              <a:rPr lang="en-US" sz="1800" dirty="0" smtClean="0"/>
              <a:t> </a:t>
            </a:r>
            <a:br>
              <a:rPr lang="en-US" sz="1800" dirty="0" smtClean="0"/>
            </a:br>
            <a:r>
              <a:rPr lang="en-US" sz="1800" u="sng" dirty="0" smtClean="0">
                <a:hlinkClick r:id="rId6" tooltip="Внешняя ссылка"/>
              </a:rPr>
              <a:t>http://en.wikipedia....</a:t>
            </a:r>
            <a:r>
              <a:rPr lang="en-US" sz="1800" u="sng" dirty="0" err="1" smtClean="0">
                <a:hlinkClick r:id="rId6" tooltip="Внешняя ссылка"/>
              </a:rPr>
              <a:t>i</a:t>
            </a:r>
            <a:r>
              <a:rPr lang="en-US" sz="1800" u="sng" dirty="0" smtClean="0">
                <a:hlinkClick r:id="rId6" tooltip="Внешняя ссылка"/>
              </a:rPr>
              <a:t>/</a:t>
            </a:r>
            <a:r>
              <a:rPr lang="en-US" sz="1800" u="sng" dirty="0" err="1" smtClean="0">
                <a:hlinkClick r:id="rId6" tooltip="Внешняя ссылка"/>
              </a:rPr>
              <a:t>Carnegie_Deli</a:t>
            </a:r>
            <a:r>
              <a:rPr lang="en-US" sz="1800" dirty="0" smtClean="0"/>
              <a:t> </a:t>
            </a:r>
            <a:br>
              <a:rPr lang="en-US" sz="1800" dirty="0" smtClean="0"/>
            </a:br>
            <a:r>
              <a:rPr lang="en-US" sz="1800" u="sng" dirty="0" smtClean="0">
                <a:hlinkClick r:id="rId7" tooltip="Внешняя ссылка"/>
              </a:rPr>
              <a:t>http://www.howstuffw...question298.htm</a:t>
            </a:r>
            <a:r>
              <a:rPr lang="en-US" sz="1800" dirty="0" smtClean="0"/>
              <a:t/>
            </a:r>
            <a:br>
              <a:rPr lang="en-US" sz="1800" dirty="0" smtClean="0"/>
            </a:br>
            <a:r>
              <a:rPr lang="en-US" sz="1800" u="sng" dirty="0" smtClean="0">
                <a:hlinkClick r:id="rId8" tooltip="Внешняя ссылка"/>
              </a:rPr>
              <a:t>http://www.roadfood....0/</a:t>
            </a:r>
            <a:r>
              <a:rPr lang="en-US" sz="1800" u="sng" dirty="0" err="1" smtClean="0">
                <a:hlinkClick r:id="rId8" tooltip="Внешняя ссылка"/>
              </a:rPr>
              <a:t>carnegie</a:t>
            </a:r>
            <a:r>
              <a:rPr lang="en-US" sz="1800" u="sng" dirty="0" smtClean="0">
                <a:hlinkClick r:id="rId8" tooltip="Внешняя ссылка"/>
              </a:rPr>
              <a:t>-deli</a:t>
            </a:r>
            <a:r>
              <a:rPr lang="en-US" sz="1800" dirty="0" smtClean="0"/>
              <a:t> </a:t>
            </a:r>
            <a:br>
              <a:rPr lang="en-US" sz="1800" dirty="0" smtClean="0"/>
            </a:br>
            <a:r>
              <a:rPr lang="en-US" sz="1800" u="sng" dirty="0" smtClean="0">
                <a:hlinkClick r:id="rId9" tooltip="Внешняя ссылка"/>
              </a:rPr>
              <a:t>http://www.artipot.c...of-</a:t>
            </a:r>
            <a:r>
              <a:rPr lang="en-US" sz="1800" u="sng" dirty="0" err="1" smtClean="0">
                <a:hlinkClick r:id="rId9" tooltip="Внешняя ссылка"/>
              </a:rPr>
              <a:t>fastfood.htm</a:t>
            </a:r>
            <a:r>
              <a:rPr lang="en-US" sz="1800" dirty="0" smtClean="0"/>
              <a:t> </a:t>
            </a:r>
            <a:br>
              <a:rPr lang="en-US" sz="1800" dirty="0" smtClean="0"/>
            </a:br>
            <a:r>
              <a:rPr lang="en-US" sz="1800" u="sng" dirty="0" smtClean="0">
                <a:hlinkClick r:id="rId10"/>
              </a:rPr>
              <a:t>http://helpguide.org</a:t>
            </a:r>
            <a:r>
              <a:rPr lang="en-US" sz="1800" dirty="0" smtClean="0"/>
              <a:t/>
            </a:r>
            <a:br>
              <a:rPr lang="en-US" sz="1800" dirty="0" smtClean="0"/>
            </a:br>
            <a:r>
              <a:rPr lang="en-US" sz="1800" u="sng" dirty="0" smtClean="0">
                <a:hlinkClick r:id="rId11" tooltip="Внешняя ссылка"/>
              </a:rPr>
              <a:t>http://www.waytoruss...</a:t>
            </a:r>
            <a:r>
              <a:rPr lang="en-US" sz="1800" u="sng" dirty="0" err="1" smtClean="0">
                <a:hlinkClick r:id="rId11" tooltip="Внешняя ссылка"/>
              </a:rPr>
              <a:t>ussianFood.html</a:t>
            </a:r>
            <a:r>
              <a:rPr lang="en-US" sz="1800" dirty="0" smtClean="0"/>
              <a:t> </a:t>
            </a:r>
            <a:br>
              <a:rPr lang="en-US" sz="1800" dirty="0" smtClean="0"/>
            </a:br>
            <a:r>
              <a:rPr lang="en-US" sz="1800" u="sng" dirty="0" smtClean="0">
                <a:hlinkClick r:id="rId12" tooltip="Внешняя ссылка"/>
              </a:rPr>
              <a:t>http://en.wikipedia.org/wiki/Pelmeni</a:t>
            </a:r>
            <a:r>
              <a:rPr lang="en-US" sz="1800" dirty="0" smtClean="0"/>
              <a:t> </a:t>
            </a:r>
            <a:r>
              <a:rPr lang="en-US" sz="1800" dirty="0" smtClean="0">
                <a:solidFill>
                  <a:srgbClr val="6600FF"/>
                </a:solidFill>
              </a:rPr>
              <a:t>- information about </a:t>
            </a:r>
            <a:r>
              <a:rPr lang="en-US" sz="1800" dirty="0" err="1" smtClean="0">
                <a:solidFill>
                  <a:srgbClr val="6600FF"/>
                </a:solidFill>
              </a:rPr>
              <a:t>pelmeni</a:t>
            </a:r>
            <a:r>
              <a:rPr lang="en-US" sz="1800" dirty="0" smtClean="0">
                <a:solidFill>
                  <a:srgbClr val="6600FF"/>
                </a:solidFill>
              </a:rPr>
              <a:t/>
            </a:r>
            <a:br>
              <a:rPr lang="en-US" sz="1800" dirty="0" smtClean="0">
                <a:solidFill>
                  <a:srgbClr val="6600FF"/>
                </a:solidFill>
              </a:rPr>
            </a:br>
            <a:r>
              <a:rPr lang="en-US" sz="1800" u="sng" dirty="0" smtClean="0">
                <a:solidFill>
                  <a:srgbClr val="6600FF"/>
                </a:solidFill>
                <a:hlinkClick r:id="rId13" tooltip="Внешняя ссылка"/>
              </a:rPr>
              <a:t>http://en.wikipedia.org/wiki/Blintz</a:t>
            </a:r>
            <a:r>
              <a:rPr lang="en-US" sz="1800" dirty="0" smtClean="0">
                <a:solidFill>
                  <a:srgbClr val="6600FF"/>
                </a:solidFill>
              </a:rPr>
              <a:t> - information about blintz</a:t>
            </a:r>
            <a:br>
              <a:rPr lang="en-US" sz="1800" dirty="0" smtClean="0">
                <a:solidFill>
                  <a:srgbClr val="6600FF"/>
                </a:solidFill>
              </a:rPr>
            </a:br>
            <a:r>
              <a:rPr lang="en-US" sz="1800" u="sng" dirty="0" smtClean="0">
                <a:solidFill>
                  <a:srgbClr val="6600FF"/>
                </a:solidFill>
                <a:hlinkClick r:id="rId14" tooltip="Внешняя ссылка"/>
              </a:rPr>
              <a:t>http://en.wikipedia.org/wiki/Borscht</a:t>
            </a:r>
            <a:r>
              <a:rPr lang="en-US" sz="1800" dirty="0" smtClean="0">
                <a:solidFill>
                  <a:srgbClr val="6600FF"/>
                </a:solidFill>
              </a:rPr>
              <a:t> - information about borsch</a:t>
            </a:r>
            <a:br>
              <a:rPr lang="en-US" sz="1800" dirty="0" smtClean="0">
                <a:solidFill>
                  <a:srgbClr val="6600FF"/>
                </a:solidFill>
              </a:rPr>
            </a:br>
            <a:r>
              <a:rPr lang="en-US" sz="1800" u="sng" dirty="0" smtClean="0">
                <a:solidFill>
                  <a:srgbClr val="6600FF"/>
                </a:solidFill>
                <a:hlinkClick r:id="rId15" tooltip="Внешняя ссылка"/>
              </a:rPr>
              <a:t>http://en.wikipedia.org/wiki/Shashlik</a:t>
            </a:r>
            <a:r>
              <a:rPr lang="en-US" sz="1800" dirty="0" smtClean="0">
                <a:solidFill>
                  <a:srgbClr val="6600FF"/>
                </a:solidFill>
              </a:rPr>
              <a:t> - information about </a:t>
            </a:r>
            <a:r>
              <a:rPr lang="en-US" sz="1800" dirty="0" err="1" smtClean="0">
                <a:solidFill>
                  <a:srgbClr val="6600FF"/>
                </a:solidFill>
              </a:rPr>
              <a:t>shashlik</a:t>
            </a:r>
            <a:r>
              <a:rPr lang="en-US" sz="1800" dirty="0" smtClean="0">
                <a:solidFill>
                  <a:srgbClr val="6600FF"/>
                </a:solidFill>
              </a:rPr>
              <a:t/>
            </a:r>
            <a:br>
              <a:rPr lang="en-US" sz="1800" dirty="0" smtClean="0">
                <a:solidFill>
                  <a:srgbClr val="6600FF"/>
                </a:solidFill>
              </a:rPr>
            </a:br>
            <a:r>
              <a:rPr lang="en-US" sz="1800" u="sng" dirty="0" smtClean="0">
                <a:solidFill>
                  <a:srgbClr val="6600FF"/>
                </a:solidFill>
                <a:hlinkClick r:id="rId16" tooltip="Внешняя ссылка"/>
              </a:rPr>
              <a:t>http://en.wikipedia....</a:t>
            </a:r>
            <a:r>
              <a:rPr lang="en-US" sz="1800" u="sng" dirty="0" err="1" smtClean="0">
                <a:solidFill>
                  <a:srgbClr val="6600FF"/>
                </a:solidFill>
                <a:hlinkClick r:id="rId16" tooltip="Внешняя ссылка"/>
              </a:rPr>
              <a:t>Beef_Stroganoff</a:t>
            </a:r>
            <a:endParaRPr lang="en-US" sz="1800" dirty="0" smtClean="0">
              <a:solidFill>
                <a:srgbClr val="6600FF"/>
              </a:solidFill>
            </a:endParaRPr>
          </a:p>
          <a:p>
            <a:pPr algn="ctr">
              <a:buNone/>
            </a:pPr>
            <a:endParaRPr lang="ru-RU" sz="1800" dirty="0" smtClean="0"/>
          </a:p>
          <a:p>
            <a:pPr algn="ctr">
              <a:buNone/>
            </a:pPr>
            <a:endParaRPr lang="ru-RU" sz="1800" dirty="0" smtClean="0"/>
          </a:p>
        </p:txBody>
      </p:sp>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2834</TotalTime>
  <Words>1129</Words>
  <Application>Microsoft Office PowerPoint</Application>
  <PresentationFormat>Экран (4:3)</PresentationFormat>
  <Paragraphs>129</Paragraphs>
  <Slides>24</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Трек</vt:lpstr>
      <vt:lpstr>Слайд 1</vt:lpstr>
      <vt:lpstr>Have you ever tried blintzes? </vt:lpstr>
      <vt:lpstr>Have you ever tried blintzes?</vt:lpstr>
      <vt:lpstr>  Listen to the words and expressions which are used to describe restaurants and repeat them after the speaker. (ex. 2, p. 30) </vt:lpstr>
      <vt:lpstr> What does the word "deli" mean?</vt:lpstr>
      <vt:lpstr>Corned beef— In the 19th century butcher shops which sold meat closed every weekend. Butchers had to keep the unsold meat fresh for two days. There were no refrigerators at that time, so some butchers had the clever idea covering meat with salt. The grains of salt were called "corn" in England, so the meat got the name "corned beef". </vt:lpstr>
      <vt:lpstr>Слайд 7</vt:lpstr>
      <vt:lpstr> </vt:lpstr>
      <vt:lpstr>Olga and the friends arrive at the restaurant. Look at the pictures and say what kind of restaurant the Carnegie Deli is.</vt:lpstr>
      <vt:lpstr>What are the people whose pictures you can see on the walls?</vt:lpstr>
      <vt:lpstr>    What is the short word for "hamburger"? </vt:lpstr>
      <vt:lpstr>   What is the girl in the picture eating?     Is the "deli" a Russian restaurant? </vt:lpstr>
      <vt:lpstr>What kind of food can you get in this restaurant? Will Misha, Mark and Rob find something that each of them likes in the deli? </vt:lpstr>
      <vt:lpstr>Look through the extracts from the menu and find as many Russian words and dishes as you can. </vt:lpstr>
      <vt:lpstr> What are your emotions today? Choose one statement and write it.  </vt:lpstr>
      <vt:lpstr>Homework</vt:lpstr>
      <vt:lpstr>Lesson 11.RuSSIAN CUISINE </vt:lpstr>
      <vt:lpstr>Pelmeni </vt:lpstr>
      <vt:lpstr>            </vt:lpstr>
      <vt:lpstr>Fill in the gaps. Use the, a or no article.</vt:lpstr>
      <vt:lpstr> What are your emotions today? Choose one statement and write it.  </vt:lpstr>
      <vt:lpstr>Homework: Project p. 36.</vt:lpstr>
      <vt:lpstr>GOOD BYE!!!</vt:lpstr>
      <vt:lpstr>          Источники информации      </vt:lpstr>
    </vt:vector>
  </TitlesOfParts>
  <Manager/>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 America!</dc:title>
  <dc:subject/>
  <dc:creator>Serge</dc:creator>
  <cp:keywords/>
  <dc:description/>
  <cp:lastModifiedBy>Папа Пётр</cp:lastModifiedBy>
  <cp:revision>282</cp:revision>
  <dcterms:created xsi:type="dcterms:W3CDTF">2009-08-10T06:59:02Z</dcterms:created>
  <dcterms:modified xsi:type="dcterms:W3CDTF">2017-02-25T20:33:31Z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TC011408321049</vt:lpwstr>
  </property>
</Properties>
</file>